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797675" cy="9926638"/>
  <p:defaultTextStyle>
    <a:defPPr>
      <a:defRPr lang="it-IT"/>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A8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9235"/>
    <p:restoredTop sz="94643" autoAdjust="0"/>
  </p:normalViewPr>
  <p:slideViewPr>
    <p:cSldViewPr snapToGrid="0" snapToObjects="1">
      <p:cViewPr varScale="1">
        <p:scale>
          <a:sx n="102" d="100"/>
          <a:sy n="102" d="100"/>
        </p:scale>
        <p:origin x="-42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33F8F64-18CF-8043-8A79-BCCE01BF83C3}" type="datetimeFigureOut">
              <a:rPr lang="it-IT" smtClean="0"/>
              <a:pPr/>
              <a:t>23/11/2019</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4EEAE7-E16B-DC41-96FB-876843EE529D}" type="slidenum">
              <a:rPr lang="it-IT" smtClean="0"/>
              <a:pPr/>
              <a:t>‹N›</a:t>
            </a:fld>
            <a:endParaRPr lang="it-IT"/>
          </a:p>
        </p:txBody>
      </p:sp>
    </p:spTree>
    <p:extLst>
      <p:ext uri="{BB962C8B-B14F-4D97-AF65-F5344CB8AC3E}">
        <p14:creationId xmlns:p14="http://schemas.microsoft.com/office/powerpoint/2010/main" xmlns="" val="35631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L’Unione della Romagna Faentina è nata nel 2012 ed è costituita dai Comuni di Faenza, </a:t>
            </a:r>
            <a:r>
              <a:rPr lang="it-IT" dirty="0" err="1" smtClean="0"/>
              <a:t>Castel</a:t>
            </a:r>
            <a:r>
              <a:rPr lang="it-IT" dirty="0" smtClean="0"/>
              <a:t> Bolognese, </a:t>
            </a:r>
            <a:r>
              <a:rPr lang="it-IT" dirty="0" err="1" smtClean="0"/>
              <a:t>Solarolo</a:t>
            </a:r>
            <a:r>
              <a:rPr lang="it-IT" dirty="0" smtClean="0"/>
              <a:t>, </a:t>
            </a:r>
            <a:r>
              <a:rPr lang="it-IT" dirty="0" err="1" smtClean="0"/>
              <a:t>Brisighella</a:t>
            </a:r>
            <a:r>
              <a:rPr lang="it-IT" dirty="0" smtClean="0"/>
              <a:t>, </a:t>
            </a:r>
            <a:r>
              <a:rPr lang="it-IT" dirty="0" err="1" smtClean="0"/>
              <a:t>Casola</a:t>
            </a:r>
            <a:r>
              <a:rPr lang="it-IT" dirty="0" smtClean="0"/>
              <a:t> </a:t>
            </a:r>
            <a:r>
              <a:rPr lang="it-IT" dirty="0" err="1" smtClean="0"/>
              <a:t>Valsenio</a:t>
            </a:r>
            <a:r>
              <a:rPr lang="it-IT" dirty="0" smtClean="0"/>
              <a:t> e </a:t>
            </a:r>
            <a:r>
              <a:rPr lang="it-IT" dirty="0" err="1" smtClean="0"/>
              <a:t>Riolo</a:t>
            </a:r>
            <a:r>
              <a:rPr lang="it-IT" dirty="0" smtClean="0"/>
              <a:t> Terme, come si vede nell’immagine a sinistra nell’area gialla. Già nel 2009 era stata costituita la Comunità Montana dell’Appennino Faentino, che comprendeva </a:t>
            </a:r>
            <a:r>
              <a:rPr lang="it-IT" dirty="0" err="1" smtClean="0"/>
              <a:t>Brisighella</a:t>
            </a:r>
            <a:r>
              <a:rPr lang="it-IT" dirty="0" smtClean="0"/>
              <a:t>, </a:t>
            </a:r>
            <a:r>
              <a:rPr lang="it-IT" dirty="0" err="1" smtClean="0"/>
              <a:t>Riolo</a:t>
            </a:r>
            <a:r>
              <a:rPr lang="it-IT" dirty="0" smtClean="0"/>
              <a:t> Terme e </a:t>
            </a:r>
            <a:r>
              <a:rPr lang="it-IT" dirty="0" err="1" smtClean="0"/>
              <a:t>Casola</a:t>
            </a:r>
            <a:r>
              <a:rPr lang="it-IT" dirty="0" smtClean="0"/>
              <a:t> </a:t>
            </a:r>
            <a:r>
              <a:rPr lang="it-IT" dirty="0" err="1" smtClean="0"/>
              <a:t>Valsenio</a:t>
            </a:r>
            <a:r>
              <a:rPr lang="it-IT" dirty="0" smtClean="0"/>
              <a:t>. A partire dal 1° gennaio 2018 l’Unione, il cui simbolo è riportato a destra, gestisce tutte le funzioni e tutti i servizi dei sei Comuni aderenti. Il mio stage si è svolto presso il Settore Cultura, Turismo e Promozione economica.</a:t>
            </a:r>
          </a:p>
          <a:p>
            <a:endParaRPr lang="it-IT" dirty="0"/>
          </a:p>
        </p:txBody>
      </p:sp>
      <p:sp>
        <p:nvSpPr>
          <p:cNvPr id="4" name="Segnaposto numero diapositiva 3"/>
          <p:cNvSpPr>
            <a:spLocks noGrp="1"/>
          </p:cNvSpPr>
          <p:nvPr>
            <p:ph type="sldNum" sz="quarter" idx="5"/>
          </p:nvPr>
        </p:nvSpPr>
        <p:spPr/>
        <p:txBody>
          <a:bodyPr/>
          <a:lstStyle/>
          <a:p>
            <a:fld id="{124EEAE7-E16B-DC41-96FB-876843EE529D}" type="slidenum">
              <a:rPr lang="it-IT" smtClean="0"/>
              <a:pPr/>
              <a:t>4</a:t>
            </a:fld>
            <a:endParaRPr lang="it-IT"/>
          </a:p>
        </p:txBody>
      </p:sp>
    </p:spTree>
    <p:extLst>
      <p:ext uri="{BB962C8B-B14F-4D97-AF65-F5344CB8AC3E}">
        <p14:creationId xmlns:p14="http://schemas.microsoft.com/office/powerpoint/2010/main" xmlns="" val="46216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b="0" dirty="0" smtClean="0"/>
              <a:t>Partenza da </a:t>
            </a:r>
            <a:r>
              <a:rPr lang="it-IT" b="0" dirty="0" err="1" smtClean="0"/>
              <a:t>Brisighella</a:t>
            </a:r>
            <a:r>
              <a:rPr lang="it-IT" b="0" dirty="0" smtClean="0"/>
              <a:t>;</a:t>
            </a:r>
          </a:p>
          <a:p>
            <a:pPr rtl="0"/>
            <a:r>
              <a:rPr lang="it-IT" b="0" dirty="0" smtClean="0"/>
              <a:t>Pranzo in un agriturismo o albergo bike </a:t>
            </a:r>
            <a:r>
              <a:rPr lang="it-IT" b="0" dirty="0" err="1" smtClean="0"/>
              <a:t>friendly</a:t>
            </a:r>
            <a:r>
              <a:rPr lang="it-IT" b="0" dirty="0" smtClean="0"/>
              <a:t> convenzionato a </a:t>
            </a:r>
            <a:r>
              <a:rPr lang="it-IT" b="0" dirty="0" err="1" smtClean="0"/>
              <a:t>Fontanelice</a:t>
            </a:r>
            <a:r>
              <a:rPr lang="it-IT" b="0" dirty="0" smtClean="0"/>
              <a:t>;</a:t>
            </a:r>
            <a:endParaRPr lang="it-IT" dirty="0" smtClean="0"/>
          </a:p>
          <a:p>
            <a:pPr rtl="0"/>
            <a:r>
              <a:rPr lang="it-IT" b="0" dirty="0" smtClean="0"/>
              <a:t>Arrivo a </a:t>
            </a:r>
            <a:r>
              <a:rPr lang="it-IT" b="0" dirty="0" err="1" smtClean="0"/>
              <a:t>Riolo</a:t>
            </a:r>
            <a:r>
              <a:rPr lang="it-IT" b="0" dirty="0" smtClean="0"/>
              <a:t> Terme;</a:t>
            </a:r>
          </a:p>
          <a:p>
            <a:pPr rtl="0"/>
            <a:r>
              <a:rPr lang="it-IT" b="0" dirty="0" smtClean="0"/>
              <a:t>Cena in un agriturismo o hotel bike </a:t>
            </a:r>
            <a:r>
              <a:rPr lang="it-IT" b="0" dirty="0" err="1" smtClean="0"/>
              <a:t>friendly</a:t>
            </a:r>
            <a:r>
              <a:rPr lang="it-IT" b="0" dirty="0" smtClean="0"/>
              <a:t> convenzionato a </a:t>
            </a:r>
            <a:r>
              <a:rPr lang="it-IT" b="0" dirty="0" err="1" smtClean="0"/>
              <a:t>Riolo</a:t>
            </a:r>
            <a:r>
              <a:rPr lang="it-IT" b="0" dirty="0" smtClean="0"/>
              <a:t> Terme;</a:t>
            </a:r>
          </a:p>
          <a:p>
            <a:pPr rtl="0"/>
            <a:r>
              <a:rPr lang="it-IT" b="0" dirty="0" smtClean="0"/>
              <a:t>Pernottamento a </a:t>
            </a:r>
            <a:r>
              <a:rPr lang="it-IT" b="0" dirty="0" err="1" smtClean="0"/>
              <a:t>Riolo</a:t>
            </a:r>
            <a:r>
              <a:rPr lang="it-IT" b="0" dirty="0" smtClean="0"/>
              <a:t> Terme;</a:t>
            </a:r>
          </a:p>
          <a:p>
            <a:pPr rtl="0"/>
            <a:r>
              <a:rPr lang="it-IT" b="0" dirty="0" smtClean="0"/>
              <a:t>Il percorso è di circa 72 km.</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b="0" dirty="0" smtClean="0"/>
              <a:t>Partenza da </a:t>
            </a:r>
            <a:r>
              <a:rPr lang="it-IT" b="0" dirty="0" err="1" smtClean="0"/>
              <a:t>Riolo</a:t>
            </a:r>
            <a:r>
              <a:rPr lang="it-IT" b="0" dirty="0" smtClean="0"/>
              <a:t> Terme;</a:t>
            </a:r>
          </a:p>
          <a:p>
            <a:pPr rtl="0"/>
            <a:r>
              <a:rPr lang="it-IT" b="0" dirty="0" smtClean="0"/>
              <a:t>Pranzo in un agriturismo o albergo bike </a:t>
            </a:r>
            <a:r>
              <a:rPr lang="it-IT" b="0" dirty="0" err="1" smtClean="0"/>
              <a:t>friendly</a:t>
            </a:r>
            <a:r>
              <a:rPr lang="it-IT" b="0" dirty="0" smtClean="0"/>
              <a:t> convenzionato a </a:t>
            </a:r>
            <a:r>
              <a:rPr lang="it-IT" b="0" dirty="0" err="1" smtClean="0"/>
              <a:t>Brisighella</a:t>
            </a:r>
            <a:r>
              <a:rPr lang="it-IT" b="0" dirty="0" smtClean="0"/>
              <a:t>;</a:t>
            </a:r>
            <a:endParaRPr lang="it-IT" dirty="0" smtClean="0"/>
          </a:p>
          <a:p>
            <a:pPr rtl="0"/>
            <a:r>
              <a:rPr lang="it-IT" b="0" dirty="0" smtClean="0"/>
              <a:t>Arrivo a </a:t>
            </a:r>
            <a:r>
              <a:rPr lang="it-IT" b="0" dirty="0" err="1" smtClean="0"/>
              <a:t>Riolo</a:t>
            </a:r>
            <a:r>
              <a:rPr lang="it-IT" b="0" dirty="0" smtClean="0"/>
              <a:t> Terme.</a:t>
            </a:r>
          </a:p>
          <a:p>
            <a:pPr rtl="0"/>
            <a:r>
              <a:rPr lang="it-IT" b="0" dirty="0" smtClean="0"/>
              <a:t>Il percorso è di 79,2 km.</a:t>
            </a:r>
          </a:p>
          <a:p>
            <a:pPr rtl="0"/>
            <a:r>
              <a:rPr lang="it-IT" dirty="0" smtClean="0"/>
              <a:t>La quota per i non esperti è di 200 euro e comprende: colazione, pranzi e cena, pernottamento, accompagnatore.</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Il secondo pacchetto prevede il percorso “</a:t>
            </a:r>
            <a:r>
              <a:rPr lang="it-IT" dirty="0" err="1" smtClean="0"/>
              <a:t>Legend</a:t>
            </a:r>
            <a:r>
              <a:rPr lang="it-IT" dirty="0" smtClean="0"/>
              <a:t> 3” di IF insieme all’anello della Corolla delle Ginestre. Percorrendo queste strade si può scoprire il fascino della Romagna, la sua storia, le sue tradizioni, la sua geologia, i suoi paesaggi mozzafiato. </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b="0" dirty="0" smtClean="0"/>
              <a:t>Partenza da Faenza;</a:t>
            </a:r>
            <a:endParaRPr lang="it-IT" dirty="0" smtClean="0"/>
          </a:p>
          <a:p>
            <a:pPr rtl="0"/>
            <a:r>
              <a:rPr lang="it-IT" b="0" dirty="0" smtClean="0"/>
              <a:t>Pranzo in un agriturismo o ristorante o locanda bike </a:t>
            </a:r>
            <a:r>
              <a:rPr lang="it-IT" b="0" dirty="0" err="1" smtClean="0"/>
              <a:t>friendly</a:t>
            </a:r>
            <a:r>
              <a:rPr lang="it-IT" b="0" dirty="0" smtClean="0"/>
              <a:t> convenzionato a </a:t>
            </a:r>
            <a:r>
              <a:rPr lang="it-IT" b="0" dirty="0" err="1" smtClean="0"/>
              <a:t>Casola</a:t>
            </a:r>
            <a:r>
              <a:rPr lang="it-IT" b="0" dirty="0" smtClean="0"/>
              <a:t> </a:t>
            </a:r>
            <a:r>
              <a:rPr lang="it-IT" b="0" dirty="0" err="1" smtClean="0"/>
              <a:t>Valsenio</a:t>
            </a:r>
            <a:r>
              <a:rPr lang="it-IT" b="0" dirty="0" smtClean="0"/>
              <a:t>;</a:t>
            </a:r>
            <a:endParaRPr lang="it-IT" dirty="0" smtClean="0"/>
          </a:p>
          <a:p>
            <a:pPr rtl="0"/>
            <a:r>
              <a:rPr lang="it-IT" b="0" dirty="0" smtClean="0"/>
              <a:t>Arrivo a Faenza;</a:t>
            </a:r>
          </a:p>
          <a:p>
            <a:pPr rtl="0"/>
            <a:r>
              <a:rPr lang="it-IT" b="0" dirty="0" smtClean="0"/>
              <a:t>Cena in un agriturismo o Relais o locanda bike </a:t>
            </a:r>
            <a:r>
              <a:rPr lang="it-IT" b="0" dirty="0" err="1" smtClean="0"/>
              <a:t>friendly</a:t>
            </a:r>
            <a:r>
              <a:rPr lang="it-IT" b="0" dirty="0" smtClean="0"/>
              <a:t> convenzionato a Faenza;</a:t>
            </a:r>
          </a:p>
          <a:p>
            <a:pPr rtl="0"/>
            <a:r>
              <a:rPr lang="it-IT" b="0" dirty="0" smtClean="0"/>
              <a:t>Pernottamento a Faenza;</a:t>
            </a:r>
          </a:p>
          <a:p>
            <a:pPr rtl="0"/>
            <a:r>
              <a:rPr lang="it-IT" b="0" dirty="0" smtClean="0"/>
              <a:t>Il percorso è di 84,4 km.</a:t>
            </a:r>
            <a:endParaRPr lang="it-IT" b="0"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16</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b="0" dirty="0" smtClean="0"/>
              <a:t>Partenza da Faenza;</a:t>
            </a:r>
          </a:p>
          <a:p>
            <a:pPr rtl="0"/>
            <a:r>
              <a:rPr lang="it-IT" b="0" dirty="0" smtClean="0"/>
              <a:t>Pranzo in un agriturismo o albergo bike </a:t>
            </a:r>
            <a:r>
              <a:rPr lang="it-IT" b="0" dirty="0" err="1" smtClean="0"/>
              <a:t>friendly</a:t>
            </a:r>
            <a:r>
              <a:rPr lang="it-IT" b="0" dirty="0" smtClean="0"/>
              <a:t> convenzionato a </a:t>
            </a:r>
            <a:r>
              <a:rPr lang="it-IT" b="0" dirty="0" err="1" smtClean="0"/>
              <a:t>Fontanelice</a:t>
            </a:r>
            <a:r>
              <a:rPr lang="it-IT" b="0" dirty="0" smtClean="0"/>
              <a:t>;</a:t>
            </a:r>
            <a:endParaRPr lang="it-IT" dirty="0" smtClean="0"/>
          </a:p>
          <a:p>
            <a:pPr rtl="0"/>
            <a:r>
              <a:rPr lang="it-IT" b="0" dirty="0" smtClean="0"/>
              <a:t>Arrivo a </a:t>
            </a:r>
            <a:r>
              <a:rPr lang="it-IT" b="0" dirty="0" err="1" smtClean="0"/>
              <a:t>Brisighella</a:t>
            </a:r>
            <a:r>
              <a:rPr lang="it-IT" b="0" dirty="0" smtClean="0"/>
              <a:t>.</a:t>
            </a:r>
            <a:endParaRPr lang="it-IT" dirty="0" smtClean="0"/>
          </a:p>
          <a:p>
            <a:pPr rtl="0"/>
            <a:r>
              <a:rPr lang="it-IT" b="0" dirty="0" smtClean="0"/>
              <a:t>Il solo percorso ad anello di Monte </a:t>
            </a:r>
            <a:r>
              <a:rPr lang="it-IT" b="0" dirty="0" err="1" smtClean="0"/>
              <a:t>Rontana</a:t>
            </a:r>
            <a:r>
              <a:rPr lang="it-IT" b="0" dirty="0" smtClean="0"/>
              <a:t> è di 55 km, a cui bisogna sommare i 15,1 km da Faenza a Monte </a:t>
            </a:r>
            <a:r>
              <a:rPr lang="it-IT" b="0" dirty="0" err="1" smtClean="0"/>
              <a:t>Rontana</a:t>
            </a:r>
            <a:r>
              <a:rPr lang="it-IT" b="0" dirty="0" smtClean="0"/>
              <a:t> e i 3,6 km dal monte a </a:t>
            </a:r>
            <a:r>
              <a:rPr lang="it-IT" b="0" dirty="0" err="1" smtClean="0"/>
              <a:t>Brisighella</a:t>
            </a:r>
            <a:r>
              <a:rPr lang="it-IT" b="0" dirty="0" smtClean="0"/>
              <a:t>, per un totale di 73,7 km.</a:t>
            </a:r>
            <a:endParaRPr lang="it-IT" dirty="0" smtClean="0"/>
          </a:p>
          <a:p>
            <a:pPr rtl="0"/>
            <a:r>
              <a:rPr lang="it-IT" dirty="0" smtClean="0"/>
              <a:t>La quota per i non esperti è di 200 euro e comprende: colazione, pranzi e cena, pernottamento, accompagnatore.</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17</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Quest’ultima proposta prevede i percorsi “Taste 1” e “Art 1”, proposti da IF. Pedalando dalla Romagna alla Toscana si scopre metro dopo metro il territorio della Romagna Faentina. </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18</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dirty="0" smtClean="0"/>
              <a:t>Partenza da Faenza nella tarda mattinata;</a:t>
            </a:r>
          </a:p>
          <a:p>
            <a:pPr rtl="0"/>
            <a:r>
              <a:rPr lang="it-IT" b="0" dirty="0" smtClean="0"/>
              <a:t>Pranzo in un agriturismo bike </a:t>
            </a:r>
            <a:r>
              <a:rPr lang="it-IT" b="0" dirty="0" err="1" smtClean="0"/>
              <a:t>friendly</a:t>
            </a:r>
            <a:r>
              <a:rPr lang="it-IT" b="0" dirty="0" smtClean="0"/>
              <a:t> convenzionato a </a:t>
            </a:r>
            <a:r>
              <a:rPr lang="it-IT" b="0" dirty="0" err="1" smtClean="0"/>
              <a:t>Brisighella</a:t>
            </a:r>
            <a:r>
              <a:rPr lang="it-IT" b="0" dirty="0" smtClean="0"/>
              <a:t> con degustazione di prodotti tipici;</a:t>
            </a:r>
            <a:endParaRPr lang="it-IT" dirty="0" smtClean="0"/>
          </a:p>
          <a:p>
            <a:pPr rtl="0"/>
            <a:r>
              <a:rPr lang="it-IT" b="0" dirty="0" smtClean="0"/>
              <a:t>Arrivo a Faenza e cena in un agriturismo o Relais o locanda bike </a:t>
            </a:r>
            <a:r>
              <a:rPr lang="it-IT" b="0" dirty="0" err="1" smtClean="0"/>
              <a:t>friendly</a:t>
            </a:r>
            <a:r>
              <a:rPr lang="it-IT" b="0" dirty="0" smtClean="0"/>
              <a:t> convenzionato a Faenza;</a:t>
            </a:r>
            <a:endParaRPr lang="it-IT" dirty="0" smtClean="0"/>
          </a:p>
          <a:p>
            <a:pPr rtl="0"/>
            <a:r>
              <a:rPr lang="it-IT" b="0" dirty="0" smtClean="0"/>
              <a:t>Pernottamento a Faenza;</a:t>
            </a:r>
            <a:endParaRPr lang="it-IT" dirty="0" smtClean="0"/>
          </a:p>
          <a:p>
            <a:pPr rtl="0"/>
            <a:r>
              <a:rPr lang="it-IT" b="0" dirty="0" smtClean="0"/>
              <a:t>Il percorso è di 108,2 km.</a:t>
            </a:r>
          </a:p>
          <a:p>
            <a:pPr algn="just"/>
            <a:endParaRPr lang="it-IT" sz="120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19</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b="0" dirty="0" smtClean="0"/>
              <a:t>Partenza da Faenza;</a:t>
            </a:r>
          </a:p>
          <a:p>
            <a:pPr rtl="0"/>
            <a:r>
              <a:rPr lang="it-IT" b="0" dirty="0" smtClean="0"/>
              <a:t>Arrivo a Faenza e pranzo in un agriturismo o Relais o locanda bike </a:t>
            </a:r>
            <a:r>
              <a:rPr lang="it-IT" b="0" dirty="0" err="1" smtClean="0"/>
              <a:t>friendly</a:t>
            </a:r>
            <a:r>
              <a:rPr lang="it-IT" b="0" dirty="0" smtClean="0"/>
              <a:t> convenzionato a Faenza.</a:t>
            </a:r>
            <a:endParaRPr lang="it-IT" dirty="0" smtClean="0"/>
          </a:p>
          <a:p>
            <a:pPr rtl="0"/>
            <a:r>
              <a:rPr lang="it-IT" b="0" dirty="0" smtClean="0"/>
              <a:t>Il percorso è di 49,7 km.</a:t>
            </a:r>
          </a:p>
          <a:p>
            <a:pPr rtl="0"/>
            <a:r>
              <a:rPr lang="it-IT" b="0" dirty="0" smtClean="0"/>
              <a:t>La quota per i non esperti è di 200 euro e comprende: colazione, pranzi e cena, pernottamento, accompagnatore.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20</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Quando si struttura un progetto in ambito turistico bisogna anche fare i conti con la sostenibilità. Per quanto riguarda i pacchetti esposti è evidente la sostenibilità in ambito di mobilità: i turisti non creeranno inquinamento dal momento che utilizzeranno come mezzo di trasporto le biciclette. Per altri progetti si è valutato di utilizzare tram “green” o di affidarsi per gli spostamenti a compagnie </a:t>
            </a:r>
            <a:r>
              <a:rPr lang="it-IT" dirty="0" err="1" smtClean="0"/>
              <a:t>eco-friendly</a:t>
            </a:r>
            <a:r>
              <a:rPr lang="it-IT" dirty="0" smtClean="0"/>
              <a:t>. Vi è inoltre un impegno di sostenibilità della tradizione e della cultura locale, che viene tramandata e condivisa con i turisti, arricchendoli. La sostenibilità turistica, infine, come poi si vedrà tra poco, deve anche passare tramite il rapporto diretto con i residenti, che diventano quindi essi stessi attori nella creazione del prodotto turistico.</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21</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rtl="0"/>
            <a:r>
              <a:rPr lang="it-IT" dirty="0" smtClean="0"/>
              <a:t>I progetti presentati coinvolgono una pluralità di dimensioni culturali, partendo dagli elementi della storia e dell’arte che vengono intercettati alla scoperta delle città della Romagna Faentina, passando per la meraviglia del paesaggio che si apre davanti agli occhi dei turisti, tra flora spontanea, geologia e fauna selvatica. La natura ricopre una funzione importante in un’esperienza multisensoriale come quella offerta da un’escursione in bicicletta. Ultima ma non ultima, e strettamente legata alla tradizione culinaria, la dimensione del </a:t>
            </a:r>
            <a:r>
              <a:rPr lang="it-IT" dirty="0" err="1" smtClean="0"/>
              <a:t>food</a:t>
            </a:r>
            <a:r>
              <a:rPr lang="it-IT" dirty="0" smtClean="0"/>
              <a:t> &amp; </a:t>
            </a:r>
            <a:r>
              <a:rPr lang="it-IT" dirty="0" err="1" smtClean="0"/>
              <a:t>beverage</a:t>
            </a:r>
            <a:r>
              <a:rPr lang="it-IT" dirty="0" smtClean="0"/>
              <a:t> che in Romagna vede dare da padroni i taglieri con formaggi e affettati, la piadina, il sangiovese, oltre a tutte le specialità locali, diverse da città a città.</a:t>
            </a:r>
          </a:p>
          <a:p>
            <a:pPr rtl="0"/>
            <a:r>
              <a:rPr lang="it-IT" dirty="0" smtClean="0"/>
              <a:t/>
            </a:r>
            <a:br>
              <a:rPr lang="it-IT" dirty="0" smtClean="0"/>
            </a:br>
            <a:r>
              <a:rPr lang="it-IT" dirty="0" smtClean="0"/>
              <a:t>I progetti presentati coinvolgono una pluralità di dimensioni culturali, partendo dagli elementi della storia e dell’arte che vengono intercettati alla scoperta delle città della Romagna Faentina, passando per la meraviglia del paesaggio che si apre davanti agli occhi dei turisti, tra flora spontanea, geologia e fauna selvatica. La natura ricopre una funzione importante in un’esperienza multisensoriale come quella offerta da un’escursione in bicicletta. Ultima ma non ultima, e strettamente legata alla tradizione culinaria, la dimensione del </a:t>
            </a:r>
            <a:r>
              <a:rPr lang="it-IT" dirty="0" err="1" smtClean="0"/>
              <a:t>food</a:t>
            </a:r>
            <a:r>
              <a:rPr lang="it-IT" dirty="0" smtClean="0"/>
              <a:t> &amp; </a:t>
            </a:r>
            <a:r>
              <a:rPr lang="it-IT" dirty="0" err="1" smtClean="0"/>
              <a:t>beverage</a:t>
            </a:r>
            <a:r>
              <a:rPr lang="it-IT" dirty="0" smtClean="0"/>
              <a:t> che in Romagna vede dare da padroni i taglieri con formaggi e affettati, la piadina, il sangiovese, oltre a tutte le specialità locali, diverse da città a città.</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22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In questa diapositiva si possono vedere i dati turistici dei Comuni. Come si può notare negli ultimi tre anni tutti i Comuni hanno avuto un importante incremento turistico. I dati di </a:t>
            </a:r>
            <a:r>
              <a:rPr lang="it-IT" dirty="0" err="1" smtClean="0"/>
              <a:t>Solarolo</a:t>
            </a:r>
            <a:r>
              <a:rPr lang="it-IT" dirty="0" smtClean="0"/>
              <a:t> e </a:t>
            </a:r>
            <a:r>
              <a:rPr lang="it-IT" dirty="0" err="1" smtClean="0"/>
              <a:t>Castel</a:t>
            </a:r>
            <a:r>
              <a:rPr lang="it-IT" dirty="0" smtClean="0"/>
              <a:t> Bolognese non sono presenti sui siti dell’ISTAT ma sono dati interni, dal momento che non possiedono il numero minimo di strutture ricettive per garantire il rispetto della privacy in caso di rilevazioni ISTAT.</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5</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rtl="0"/>
            <a:r>
              <a:rPr lang="it-IT" dirty="0" smtClean="0"/>
              <a:t>La volontà di sviluppo turistico deve però prendere atto del fatto che a essa preesiste una comunità formata da residenti. A questo punto si aprono due possibilità: rendere il rapporto del turismo con la popolazione attivo o passivo. Nel secondo caso si creano due mondi a sé stanti che possono entrare in conflitto, dal momento che uno subisce l’altro e vice versa. Nel primo caso, che è quello che auspico, tramite la partecipazione attiva e alla responsabilizzazione dei cittadini, si attua un processo di </a:t>
            </a:r>
            <a:r>
              <a:rPr lang="it-IT" dirty="0" err="1" smtClean="0"/>
              <a:t>co-programmazione</a:t>
            </a:r>
            <a:r>
              <a:rPr lang="it-IT" dirty="0" smtClean="0"/>
              <a:t> e sviluppo interdipendente delle due realtà. In questo senso da una parte si formerà il turista al rispetto dei luoghi che lo ospitano e dall’altra anche la popolazione andrà necessariamente educata all’ospitalità. </a:t>
            </a:r>
          </a:p>
        </p:txBody>
      </p:sp>
      <p:sp>
        <p:nvSpPr>
          <p:cNvPr id="4" name="Segnaposto numero diapositiva 3"/>
          <p:cNvSpPr>
            <a:spLocks noGrp="1"/>
          </p:cNvSpPr>
          <p:nvPr>
            <p:ph type="sldNum" sz="quarter" idx="10"/>
          </p:nvPr>
        </p:nvSpPr>
        <p:spPr/>
        <p:txBody>
          <a:bodyPr/>
          <a:lstStyle/>
          <a:p>
            <a:fld id="{124EEAE7-E16B-DC41-96FB-876843EE529D}" type="slidenum">
              <a:rPr lang="it-IT" smtClean="0"/>
              <a:pPr/>
              <a:t>23</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Un pacchetto turistico coinvolge necessariamente una molteplicità di partner e </a:t>
            </a:r>
            <a:r>
              <a:rPr lang="it-IT" dirty="0" err="1" smtClean="0"/>
              <a:t>stakeholders</a:t>
            </a:r>
            <a:r>
              <a:rPr lang="it-IT" dirty="0" smtClean="0"/>
              <a:t>. In primo luogo IF, che in caso le proposte vengano accettate diventerebbe il primo portatore di interesse. In secondo luogo le strutture ricettive e il settore della ristorazione, che tramite offerte e accordi aumenterebbero la loro visibilità e, in caso i turisti intercettati dovessero aver avuto un’esperienza positiva, potrebbero tornare e a loro volta consigliare l’esperienza. Anche il mondo delle imprese potrebbe essere coinvolto in modo diretto, da una parte come sponsor e dall’altra come collaboratore diretto nelle iniziative (in alcuni progetti presentati all’Amministrazione sono presenti workshop, attività e mobilità sostenibile tramite autobus elettrici). Il terzo settore a sua volta svolge una funzione aggregativa molto importante e si trova in linea con i principi della Convenzione di Faro per la promozione del proprio patrimonio culturale “dal basso” e con il principio di sussidiarietà orizzontale. In ultimo, progetti di questo tipo possono essere una buona promozione per i territori, e quindi per chi li amministra, in un’ottica green di sviluppo e promozione economica, culturale e sociale</a:t>
            </a:r>
            <a:r>
              <a:rPr lang="it-IT" smtClean="0"/>
              <a:t>. </a:t>
            </a:r>
          </a:p>
        </p:txBody>
      </p:sp>
      <p:sp>
        <p:nvSpPr>
          <p:cNvPr id="4" name="Segnaposto numero diapositiva 3"/>
          <p:cNvSpPr>
            <a:spLocks noGrp="1"/>
          </p:cNvSpPr>
          <p:nvPr>
            <p:ph type="sldNum" sz="quarter" idx="10"/>
          </p:nvPr>
        </p:nvSpPr>
        <p:spPr/>
        <p:txBody>
          <a:bodyPr/>
          <a:lstStyle/>
          <a:p>
            <a:fld id="{124EEAE7-E16B-DC41-96FB-876843EE529D}" type="slidenum">
              <a:rPr lang="it-IT" smtClean="0"/>
              <a:pPr/>
              <a:t>24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L’indice di permanenza media è il rapporto tra le presenze, cioè il numero di notti trascorse in una struttura ricettiva, e il numero degli arrivi, cioè il numero dei singoli turisti che vi hanno pernottato. Il</a:t>
            </a:r>
            <a:r>
              <a:rPr lang="it-IT" b="1" dirty="0" smtClean="0"/>
              <a:t> </a:t>
            </a:r>
            <a:r>
              <a:rPr lang="it-IT" b="0" dirty="0" smtClean="0"/>
              <a:t>della permanenza media</a:t>
            </a:r>
            <a:r>
              <a:rPr lang="it-IT" dirty="0" smtClean="0"/>
              <a:t>, nel complesso, è di 2,7. L’indice di permanenza media più alto, come di consueto, si registra a </a:t>
            </a:r>
            <a:r>
              <a:rPr lang="it-IT" dirty="0" err="1" smtClean="0"/>
              <a:t>Riolo</a:t>
            </a:r>
            <a:r>
              <a:rPr lang="it-IT" dirty="0" smtClean="0"/>
              <a:t> Terme (3,90), grazie ad un turismo termale come settore trainante. Leggermente più basso a Faenza (che sale dai 2,52 pernottamenti nel 2015 ai 2,54 dell’anno passato), mentre </a:t>
            </a:r>
            <a:r>
              <a:rPr lang="it-IT" dirty="0" err="1" smtClean="0"/>
              <a:t>Brisighella</a:t>
            </a:r>
            <a:r>
              <a:rPr lang="it-IT" dirty="0" smtClean="0"/>
              <a:t> è scesa da 2,42 notti nel 2015 a 2,07 notti nel 2018. Faenza e </a:t>
            </a:r>
            <a:r>
              <a:rPr lang="it-IT" dirty="0" err="1" smtClean="0"/>
              <a:t>Brisighella</a:t>
            </a:r>
            <a:r>
              <a:rPr lang="it-IT" dirty="0" smtClean="0"/>
              <a:t>, dunque, continuano ad attestarsi come mete turistiche appetibili per formule long week-end.</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rtl="0"/>
            <a:r>
              <a:rPr lang="it-IT" dirty="0" smtClean="0"/>
              <a:t>L'impatto delle presenze estere sui singoli Comuni è molto diversificato: si passa da un minimo del 14,96% di </a:t>
            </a:r>
            <a:r>
              <a:rPr lang="it-IT" dirty="0" err="1" smtClean="0"/>
              <a:t>Riolo</a:t>
            </a:r>
            <a:r>
              <a:rPr lang="it-IT" dirty="0" smtClean="0"/>
              <a:t> Terme, in crescita rispetto al 2015, ad un massimo del 29,72% di </a:t>
            </a:r>
            <a:r>
              <a:rPr lang="it-IT" dirty="0" err="1" smtClean="0"/>
              <a:t>Brisighella</a:t>
            </a:r>
            <a:r>
              <a:rPr lang="it-IT" dirty="0" smtClean="0"/>
              <a:t>, che però cala di due punti percentuali rispetto al 2015. In crescita anche Faenza, che passa da 27,6 a 28,2%.</a:t>
            </a:r>
          </a:p>
          <a:p>
            <a:pPr rtl="0"/>
            <a:r>
              <a:rPr lang="it-IT" dirty="0" smtClean="0"/>
              <a:t>Su </a:t>
            </a:r>
            <a:r>
              <a:rPr lang="it-IT" b="1" dirty="0" err="1" smtClean="0"/>
              <a:t>Brisighella</a:t>
            </a:r>
            <a:r>
              <a:rPr lang="it-IT" b="1" dirty="0" smtClean="0"/>
              <a:t> </a:t>
            </a:r>
            <a:r>
              <a:rPr lang="it-IT" dirty="0" smtClean="0"/>
              <a:t>i mercati esteri prevalenti nel 2018 sono quelli di lingua tedesca (Germania, Austria e Svizzera), che pesano per il 33% sulle presenze straniere e quello olandese, che conta da solo il 18%. Buone performance anche sui mercati inglesi, francesi e nordamericani.</a:t>
            </a:r>
          </a:p>
          <a:p>
            <a:pPr rtl="0"/>
            <a:r>
              <a:rPr lang="it-IT" b="1" dirty="0" smtClean="0"/>
              <a:t>Faenza </a:t>
            </a:r>
            <a:r>
              <a:rPr lang="it-IT" dirty="0" smtClean="0"/>
              <a:t>ha dati più variegati riguardo ai pernottamenti dei turisti stranieri, con una quota rilevante dall'area di lingua tedesca (circa il 15%). Il turismo francese si attesta al 10% circa, seguito dal </a:t>
            </a:r>
            <a:r>
              <a:rPr lang="it-IT" dirty="0" err="1" smtClean="0"/>
              <a:t>Benelux</a:t>
            </a:r>
            <a:r>
              <a:rPr lang="it-IT" dirty="0" smtClean="0"/>
              <a:t>, che supera il 6%. Si nota una forte concentrazione del turismo rumeno (6,55%) e buoni anche i risultati dai pernottamenti di altri Paesi europei, prevalentemente dall’est e nord Europa. Sono molto interessanti i a livello extra continentale i dati statunitensi (1.798 pernottamenti nel 2018, pari circa al 4% della quota complessiva di stranieri) e degli stati dell’Africa del nord (1.008 presenze nel 2018). Si sottolinea inoltre che la presenza cinese, coreana e giapponese si attesta intorno al 4%. Tra questi mercati, la permanenza maggiore è quella giapponese con 2,97 notti. </a:t>
            </a:r>
          </a:p>
          <a:p>
            <a:pPr rtl="0"/>
            <a:r>
              <a:rPr lang="it-IT" dirty="0" smtClean="0"/>
              <a:t>Per </a:t>
            </a:r>
            <a:r>
              <a:rPr lang="it-IT" b="1" dirty="0" err="1" smtClean="0"/>
              <a:t>Riolo</a:t>
            </a:r>
            <a:r>
              <a:rPr lang="it-IT" b="1" dirty="0" smtClean="0"/>
              <a:t> Terme</a:t>
            </a:r>
            <a:r>
              <a:rPr lang="it-IT" dirty="0" smtClean="0"/>
              <a:t>, nel 2018, la Germania e la Polonia scalzano dal primo posto la Svezia, contando rispettivamente 1.715 e 1.616 presenze, 18% e 19% del totale. La Svezia si attesta sul 6%, con 585 presenze. Interessante anche il dato russo, che registra il 6% del totale con 577 pernottamenti. </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Per quanto riguarda il </a:t>
            </a:r>
            <a:r>
              <a:rPr lang="it-IT" b="1" dirty="0" smtClean="0"/>
              <a:t>mercato interno </a:t>
            </a:r>
            <a:r>
              <a:rPr lang="it-IT" b="0" dirty="0" smtClean="0"/>
              <a:t>del 2018 nell’Unione della Romagna Faentina</a:t>
            </a:r>
            <a:r>
              <a:rPr lang="it-IT" dirty="0" smtClean="0"/>
              <a:t>, l'Emilia-Romagna (47.506 presenze, 24,5% del totale), seguita dalla Lombardia (24.338 presenze) e dal Veneto (13.548 presenze), sono le Regioni dalle quali provengono il maggior numero di turisti italiani, che pernottano nell’Unione della Romagna Faentina. Nell’ultimo anno sono risultate particolarmente rilevanti le presenze dal centro Italia, tra le quali spiccano Marche, Toscana, Lazio e Abruzzo (tutte sopra le 10.000 presenze), e dal Mezzogiorno, in particolare Puglia e Campania (rispettivamente 13.328 e 12.940 presenze). I turisti veneti sono in calo del -</a:t>
            </a:r>
            <a:r>
              <a:rPr lang="it-IT" u="none" strike="noStrike" dirty="0" smtClean="0"/>
              <a:t>2% rispetto al 2017 con 292 pernottamenti in meno, seguono Marche (-6%, in calo di 802 presenze) e Puglia. Quest’ultima registra il dato negativo più rilevante con -8% pernottamenti e una differenze in negativo di -1.120 presenze.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IF è un </a:t>
            </a:r>
            <a:r>
              <a:rPr lang="it-IT" dirty="0" err="1" smtClean="0"/>
              <a:t>hub</a:t>
            </a:r>
            <a:r>
              <a:rPr lang="it-IT" dirty="0" smtClean="0"/>
              <a:t> turistico dedicato ai territori dei Comuni del Nuovo Circondario Imolese e dell’Unione della Romagna Faentina. Si è costituito nel 2017 dall’unione del sito di informazione turistica imolese Stai con il sito faentino Terre di Faenza. Si occupa di informazione, promozione, commercializzazione e gestione degli </a:t>
            </a:r>
            <a:r>
              <a:rPr lang="it-IT" dirty="0" err="1" smtClean="0"/>
              <a:t>assets</a:t>
            </a:r>
            <a:r>
              <a:rPr lang="it-IT" dirty="0" smtClean="0"/>
              <a:t> strategici. È partecipata al 54% da soci privati e dal 46 % da soci pubblici. </a:t>
            </a:r>
          </a:p>
          <a:p>
            <a:pPr>
              <a:buNone/>
            </a:pPr>
            <a:endParaRPr lang="it-IT" dirty="0"/>
          </a:p>
        </p:txBody>
      </p:sp>
      <p:sp>
        <p:nvSpPr>
          <p:cNvPr id="4" name="Segnaposto numero diapositiva 3"/>
          <p:cNvSpPr>
            <a:spLocks noGrp="1"/>
          </p:cNvSpPr>
          <p:nvPr>
            <p:ph type="sldNum" sz="quarter" idx="5"/>
          </p:nvPr>
        </p:nvSpPr>
        <p:spPr/>
        <p:txBody>
          <a:bodyPr/>
          <a:lstStyle/>
          <a:p>
            <a:fld id="{124EEAE7-E16B-DC41-96FB-876843EE529D}" type="slidenum">
              <a:rPr lang="it-IT" smtClean="0"/>
              <a:pPr/>
              <a:t>9</a:t>
            </a:fld>
            <a:endParaRPr lang="it-IT"/>
          </a:p>
        </p:txBody>
      </p:sp>
    </p:spTree>
    <p:extLst>
      <p:ext uri="{BB962C8B-B14F-4D97-AF65-F5344CB8AC3E}">
        <p14:creationId xmlns:p14="http://schemas.microsoft.com/office/powerpoint/2010/main" xmlns="" val="324711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Durante il mio stage mi è stato chiesto di creare pacchetti turistici di due giorni e di diversificarli per target. I potenziali destinatari che ho studiato e per i quali ho analizzato richieste e offerte sono stati i seguenti: anziani benestanti, cicloturisti, coppie, escursionisti e famiglie con bambini, diversificando anche i prezzi a seconda degli utenti coinvolti. Sono nati quindi 10 pacchetti, che ho esposto poi alla Dirigente e al Capo Servizio.</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it-IT" dirty="0" smtClean="0"/>
              <a:t>Con la mia tutor, la dott.ssa </a:t>
            </a:r>
            <a:r>
              <a:rPr lang="it-IT" dirty="0" err="1" smtClean="0"/>
              <a:t>Battilani</a:t>
            </a:r>
            <a:r>
              <a:rPr lang="it-IT" dirty="0" smtClean="0"/>
              <a:t>, però abbiamo deciso di inserire solo tre di questi progetti nel Project Work, nello specifico quelli legati al cicloturismo, che si andranno ad analizzare di seguito.</a:t>
            </a:r>
          </a:p>
          <a:p>
            <a:pPr rtl="0"/>
            <a:r>
              <a:rPr lang="it-IT" dirty="0" smtClean="0"/>
              <a:t>IF ha di recente presentato il progetto “</a:t>
            </a:r>
            <a:r>
              <a:rPr lang="it-IT" b="0" dirty="0" smtClean="0"/>
              <a:t>IF Cycling Road &amp; </a:t>
            </a:r>
            <a:r>
              <a:rPr lang="it-IT" b="0" dirty="0" err="1" smtClean="0"/>
              <a:t>Gravel</a:t>
            </a:r>
            <a:r>
              <a:rPr lang="it-IT" b="0" dirty="0" smtClean="0"/>
              <a:t> Bike”, che prevede 11 percorsi tra Imola e Faenza divisi in 5 filoni tematici. Seguendo la linea del long weekend, ho rielaborato alcune delle proposte, strutturandole sue due giornate e prevedendo una netta diversificazione per i ciclisti esperti e per i cicloamatori. Tutti i percorsi che esporrò sono quelli previsti per i meno esperti. </a:t>
            </a:r>
            <a:endParaRPr lang="it-IT" dirty="0" smtClean="0"/>
          </a:p>
          <a:p>
            <a:pPr rtl="0"/>
            <a:r>
              <a:rPr lang="it-IT" b="0" dirty="0" smtClean="0"/>
              <a:t>Le necessità riscontrate dal target sono: servizi per assistenza bici, riparazioni biciclette, custodia biciclette, fontane o riserve di acqua, noleggio bici, possibilità di comprare abbigliamento sportivo. Per gli stranieri la conoscenza almeno della lingua inglese da parte delle guide, degli esercenti e degli addetti nei musei.</a:t>
            </a:r>
            <a:endParaRPr lang="it-IT" dirty="0" smtClean="0"/>
          </a:p>
          <a:p>
            <a:pPr>
              <a:buNone/>
            </a:pPr>
            <a:endParaRPr lang="it-IT" dirty="0"/>
          </a:p>
        </p:txBody>
      </p:sp>
      <p:sp>
        <p:nvSpPr>
          <p:cNvPr id="4" name="Segnaposto numero diapositiva 3"/>
          <p:cNvSpPr>
            <a:spLocks noGrp="1"/>
          </p:cNvSpPr>
          <p:nvPr>
            <p:ph type="sldNum" sz="quarter" idx="5"/>
          </p:nvPr>
        </p:nvSpPr>
        <p:spPr/>
        <p:txBody>
          <a:bodyPr/>
          <a:lstStyle/>
          <a:p>
            <a:fld id="{124EEAE7-E16B-DC41-96FB-876843EE529D}" type="slidenum">
              <a:rPr lang="it-IT" smtClean="0"/>
              <a:pPr/>
              <a:t>11</a:t>
            </a:fld>
            <a:endParaRPr lang="it-IT"/>
          </a:p>
        </p:txBody>
      </p:sp>
    </p:spTree>
    <p:extLst>
      <p:ext uri="{BB962C8B-B14F-4D97-AF65-F5344CB8AC3E}">
        <p14:creationId xmlns:p14="http://schemas.microsoft.com/office/powerpoint/2010/main" xmlns="" val="325733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Questa prima proposta è l’unione dei percorsi “Nature 1” e “Spa 2”, proposti da IF. Questo percorso permette in un solo weekend di esplorare le tre vallate della Vena del Gesso, visitare borghi e città e pedalare tra i sentieri di lavanda racchiusi tra il fiume </a:t>
            </a:r>
            <a:r>
              <a:rPr lang="it-IT" dirty="0" err="1" smtClean="0"/>
              <a:t>Senio</a:t>
            </a:r>
            <a:r>
              <a:rPr lang="it-IT" dirty="0" smtClean="0"/>
              <a:t> e il fiume </a:t>
            </a:r>
            <a:r>
              <a:rPr lang="it-IT" dirty="0" err="1" smtClean="0"/>
              <a:t>Lamone</a:t>
            </a:r>
            <a:r>
              <a:rPr lang="it-IT" dirty="0" smtClean="0"/>
              <a:t>. Per i non esperti, in questo e nei prossimi percorsi, è previsto un accompagnatore.</a:t>
            </a:r>
          </a:p>
          <a:p>
            <a:endParaRPr lang="it-IT" dirty="0"/>
          </a:p>
        </p:txBody>
      </p:sp>
      <p:sp>
        <p:nvSpPr>
          <p:cNvPr id="4" name="Segnaposto numero diapositiva 3"/>
          <p:cNvSpPr>
            <a:spLocks noGrp="1"/>
          </p:cNvSpPr>
          <p:nvPr>
            <p:ph type="sldNum" sz="quarter" idx="10"/>
          </p:nvPr>
        </p:nvSpPr>
        <p:spPr/>
        <p:txBody>
          <a:bodyPr/>
          <a:lstStyle/>
          <a:p>
            <a:fld id="{124EEAE7-E16B-DC41-96FB-876843EE529D}"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Segnaposto numero diapositiva 5"/>
          <p:cNvSpPr>
            <a:spLocks noGrp="1"/>
          </p:cNvSpPr>
          <p:nvPr>
            <p:ph type="sldNum" sz="quarter" idx="12"/>
          </p:nvPr>
        </p:nvSpPr>
        <p:spPr/>
        <p:txBody>
          <a:bodyPr/>
          <a:lstStyle/>
          <a:p>
            <a:fld id="{572529EA-32F7-934B-9649-4E23867C8218}" type="slidenum">
              <a:rPr lang="it-IT" smtClean="0"/>
              <a:pPr/>
              <a:t>‹N›</a:t>
            </a:fld>
            <a:endParaRPr lang="it-IT"/>
          </a:p>
        </p:txBody>
      </p:sp>
    </p:spTree>
    <p:extLst>
      <p:ext uri="{BB962C8B-B14F-4D97-AF65-F5344CB8AC3E}">
        <p14:creationId xmlns:p14="http://schemas.microsoft.com/office/powerpoint/2010/main" xmlns="" val="488462422"/>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Segnaposto numero diapositiva 5"/>
          <p:cNvSpPr>
            <a:spLocks noGrp="1"/>
          </p:cNvSpPr>
          <p:nvPr>
            <p:ph type="sldNum" sz="quarter" idx="12"/>
          </p:nvPr>
        </p:nvSpPr>
        <p:spPr/>
        <p:txBody>
          <a:bodyPr/>
          <a:lstStyle/>
          <a:p>
            <a:fld id="{960CB3DB-1546-014D-88FE-870D7C06EF40}" type="slidenum">
              <a:rPr lang="it-IT" smtClean="0"/>
              <a:pPr/>
              <a:t>‹N›</a:t>
            </a:fld>
            <a:endParaRPr lang="it-IT"/>
          </a:p>
        </p:txBody>
      </p:sp>
    </p:spTree>
    <p:extLst>
      <p:ext uri="{BB962C8B-B14F-4D97-AF65-F5344CB8AC3E}">
        <p14:creationId xmlns:p14="http://schemas.microsoft.com/office/powerpoint/2010/main" xmlns="" val="2112298140"/>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Segnaposto numero diapositiva 5"/>
          <p:cNvSpPr>
            <a:spLocks noGrp="1"/>
          </p:cNvSpPr>
          <p:nvPr>
            <p:ph type="sldNum" sz="quarter" idx="12"/>
          </p:nvPr>
        </p:nvSpPr>
        <p:spPr/>
        <p:txBody>
          <a:bodyPr/>
          <a:lstStyle/>
          <a:p>
            <a:fld id="{65689425-7FBC-5A43-A2EA-ADAC1EFE2214}" type="slidenum">
              <a:rPr lang="it-IT" smtClean="0"/>
              <a:pPr/>
              <a:t>‹N›</a:t>
            </a:fld>
            <a:endParaRPr lang="it-IT"/>
          </a:p>
        </p:txBody>
      </p:sp>
    </p:spTree>
    <p:extLst>
      <p:ext uri="{BB962C8B-B14F-4D97-AF65-F5344CB8AC3E}">
        <p14:creationId xmlns:p14="http://schemas.microsoft.com/office/powerpoint/2010/main" xmlns="" val="362277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abella 2"/>
          <p:cNvSpPr>
            <a:spLocks noGrp="1"/>
          </p:cNvSpPr>
          <p:nvPr>
            <p:ph type="tbl" idx="1"/>
          </p:nvPr>
        </p:nvSpPr>
        <p:spPr>
          <a:xfrm>
            <a:off x="685800" y="1981200"/>
            <a:ext cx="7772400" cy="4114800"/>
          </a:xfrm>
        </p:spPr>
        <p:txBody>
          <a:bodyPr/>
          <a:lstStyle/>
          <a:p>
            <a:pPr lvl="0"/>
            <a:r>
              <a:rPr lang="it-IT" noProof="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Rectangle 6"/>
          <p:cNvSpPr>
            <a:spLocks noGrp="1" noChangeArrowheads="1"/>
          </p:cNvSpPr>
          <p:nvPr>
            <p:ph type="sldNum" sz="quarter" idx="12"/>
          </p:nvPr>
        </p:nvSpPr>
        <p:spPr>
          <a:ln/>
        </p:spPr>
        <p:txBody>
          <a:bodyPr/>
          <a:lstStyle>
            <a:lvl1pPr>
              <a:defRPr/>
            </a:lvl1pPr>
          </a:lstStyle>
          <a:p>
            <a:fld id="{6CF9743E-400E-3D43-9C38-C6CDD24AD3C8}" type="slidenum">
              <a:rPr lang="it-IT"/>
              <a:pPr/>
              <a:t>‹N›</a:t>
            </a:fld>
            <a:endParaRPr lang="it-IT"/>
          </a:p>
        </p:txBody>
      </p:sp>
    </p:spTree>
    <p:extLst>
      <p:ext uri="{BB962C8B-B14F-4D97-AF65-F5344CB8AC3E}">
        <p14:creationId xmlns:p14="http://schemas.microsoft.com/office/powerpoint/2010/main" xmlns="" val="3091671739"/>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Fonte: Delibera di Giunta dell'Unione della Romagna Faentina, Approvazione delle Linee di indirizzo per lo sviluppo turistico dell'Unione della Romagna Faentina per il triennio 2019-2021</a:t>
            </a:r>
          </a:p>
        </p:txBody>
      </p:sp>
      <p:sp>
        <p:nvSpPr>
          <p:cNvPr id="5" name="Rectangle 6"/>
          <p:cNvSpPr>
            <a:spLocks noGrp="1" noChangeArrowheads="1"/>
          </p:cNvSpPr>
          <p:nvPr>
            <p:ph type="sldNum" sz="quarter" idx="12"/>
          </p:nvPr>
        </p:nvSpPr>
        <p:spPr>
          <a:ln/>
        </p:spPr>
        <p:txBody>
          <a:bodyPr/>
          <a:lstStyle>
            <a:lvl1pPr>
              <a:defRPr/>
            </a:lvl1pPr>
          </a:lstStyle>
          <a:p>
            <a:fld id="{03DD1802-4198-C047-9B22-121221F47A1E}" type="slidenum">
              <a:rPr lang="it-IT"/>
              <a:pPr/>
              <a:t>‹N›</a:t>
            </a:fld>
            <a:endParaRPr lang="it-IT"/>
          </a:p>
        </p:txBody>
      </p:sp>
    </p:spTree>
    <p:extLst>
      <p:ext uri="{BB962C8B-B14F-4D97-AF65-F5344CB8AC3E}">
        <p14:creationId xmlns:p14="http://schemas.microsoft.com/office/powerpoint/2010/main" xmlns="" val="71896810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Segnaposto numero diapositiva 5"/>
          <p:cNvSpPr>
            <a:spLocks noGrp="1"/>
          </p:cNvSpPr>
          <p:nvPr>
            <p:ph type="sldNum" sz="quarter" idx="12"/>
          </p:nvPr>
        </p:nvSpPr>
        <p:spPr/>
        <p:txBody>
          <a:bodyPr/>
          <a:lstStyle/>
          <a:p>
            <a:fld id="{89CE542D-C48B-8A48-9E4C-37D292B6CB30}" type="slidenum">
              <a:rPr lang="it-IT" smtClean="0"/>
              <a:pPr/>
              <a:t>‹N›</a:t>
            </a:fld>
            <a:endParaRPr lang="it-IT"/>
          </a:p>
        </p:txBody>
      </p:sp>
    </p:spTree>
    <p:extLst>
      <p:ext uri="{BB962C8B-B14F-4D97-AF65-F5344CB8AC3E}">
        <p14:creationId xmlns:p14="http://schemas.microsoft.com/office/powerpoint/2010/main" xmlns="" val="3194611201"/>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Segnaposto numero diapositiva 5"/>
          <p:cNvSpPr>
            <a:spLocks noGrp="1"/>
          </p:cNvSpPr>
          <p:nvPr>
            <p:ph type="sldNum" sz="quarter" idx="12"/>
          </p:nvPr>
        </p:nvSpPr>
        <p:spPr/>
        <p:txBody>
          <a:bodyPr/>
          <a:lstStyle/>
          <a:p>
            <a:fld id="{56C5C091-B505-7043-A9B3-D42B071B8EDC}" type="slidenum">
              <a:rPr lang="it-IT" smtClean="0"/>
              <a:pPr/>
              <a:t>‹N›</a:t>
            </a:fld>
            <a:endParaRPr lang="it-IT"/>
          </a:p>
        </p:txBody>
      </p:sp>
    </p:spTree>
    <p:extLst>
      <p:ext uri="{BB962C8B-B14F-4D97-AF65-F5344CB8AC3E}">
        <p14:creationId xmlns:p14="http://schemas.microsoft.com/office/powerpoint/2010/main" xmlns="" val="1024711939"/>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7" name="Segnaposto numero diapositiva 6"/>
          <p:cNvSpPr>
            <a:spLocks noGrp="1"/>
          </p:cNvSpPr>
          <p:nvPr>
            <p:ph type="sldNum" sz="quarter" idx="12"/>
          </p:nvPr>
        </p:nvSpPr>
        <p:spPr/>
        <p:txBody>
          <a:bodyPr/>
          <a:lstStyle/>
          <a:p>
            <a:fld id="{65689425-7FBC-5A43-A2EA-ADAC1EFE2214}" type="slidenum">
              <a:rPr lang="it-IT" smtClean="0"/>
              <a:pPr/>
              <a:t>‹N›</a:t>
            </a:fld>
            <a:endParaRPr lang="it-IT"/>
          </a:p>
        </p:txBody>
      </p:sp>
    </p:spTree>
    <p:extLst>
      <p:ext uri="{BB962C8B-B14F-4D97-AF65-F5344CB8AC3E}">
        <p14:creationId xmlns:p14="http://schemas.microsoft.com/office/powerpoint/2010/main" xmlns="" val="31692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9" name="Segnaposto numero diapositiva 8"/>
          <p:cNvSpPr>
            <a:spLocks noGrp="1"/>
          </p:cNvSpPr>
          <p:nvPr>
            <p:ph type="sldNum" sz="quarter" idx="12"/>
          </p:nvPr>
        </p:nvSpPr>
        <p:spPr/>
        <p:txBody>
          <a:bodyPr/>
          <a:lstStyle/>
          <a:p>
            <a:fld id="{0C30997D-4DE6-7A4E-8907-8524BD8DDE50}" type="slidenum">
              <a:rPr lang="it-IT" smtClean="0"/>
              <a:pPr/>
              <a:t>‹N›</a:t>
            </a:fld>
            <a:endParaRPr lang="it-IT"/>
          </a:p>
        </p:txBody>
      </p:sp>
    </p:spTree>
    <p:extLst>
      <p:ext uri="{BB962C8B-B14F-4D97-AF65-F5344CB8AC3E}">
        <p14:creationId xmlns:p14="http://schemas.microsoft.com/office/powerpoint/2010/main" xmlns="" val="47555681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5" name="Segnaposto numero diapositiva 4"/>
          <p:cNvSpPr>
            <a:spLocks noGrp="1"/>
          </p:cNvSpPr>
          <p:nvPr>
            <p:ph type="sldNum" sz="quarter" idx="12"/>
          </p:nvPr>
        </p:nvSpPr>
        <p:spPr/>
        <p:txBody>
          <a:bodyPr/>
          <a:lstStyle/>
          <a:p>
            <a:fld id="{DBE3DBC6-67DF-2E44-B68B-8CB259830F12}" type="slidenum">
              <a:rPr lang="it-IT" smtClean="0"/>
              <a:pPr/>
              <a:t>‹N›</a:t>
            </a:fld>
            <a:endParaRPr lang="it-IT"/>
          </a:p>
        </p:txBody>
      </p:sp>
    </p:spTree>
    <p:extLst>
      <p:ext uri="{BB962C8B-B14F-4D97-AF65-F5344CB8AC3E}">
        <p14:creationId xmlns:p14="http://schemas.microsoft.com/office/powerpoint/2010/main" xmlns="" val="136677601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4" name="Segnaposto numero diapositiva 3"/>
          <p:cNvSpPr>
            <a:spLocks noGrp="1"/>
          </p:cNvSpPr>
          <p:nvPr>
            <p:ph type="sldNum" sz="quarter" idx="12"/>
          </p:nvPr>
        </p:nvSpPr>
        <p:spPr/>
        <p:txBody>
          <a:bodyPr/>
          <a:lstStyle/>
          <a:p>
            <a:fld id="{65689425-7FBC-5A43-A2EA-ADAC1EFE2214}" type="slidenum">
              <a:rPr lang="it-IT" smtClean="0"/>
              <a:pPr/>
              <a:t>‹N›</a:t>
            </a:fld>
            <a:endParaRPr lang="it-IT"/>
          </a:p>
        </p:txBody>
      </p:sp>
    </p:spTree>
    <p:extLst>
      <p:ext uri="{BB962C8B-B14F-4D97-AF65-F5344CB8AC3E}">
        <p14:creationId xmlns:p14="http://schemas.microsoft.com/office/powerpoint/2010/main" xmlns="" val="406678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7" name="Segnaposto numero diapositiva 6"/>
          <p:cNvSpPr>
            <a:spLocks noGrp="1"/>
          </p:cNvSpPr>
          <p:nvPr>
            <p:ph type="sldNum" sz="quarter" idx="12"/>
          </p:nvPr>
        </p:nvSpPr>
        <p:spPr/>
        <p:txBody>
          <a:bodyPr/>
          <a:lstStyle/>
          <a:p>
            <a:fld id="{F85254C2-9AFA-1D4A-B82F-B49CF2C2411E}" type="slidenum">
              <a:rPr lang="it-IT" smtClean="0"/>
              <a:pPr/>
              <a:t>‹N›</a:t>
            </a:fld>
            <a:endParaRPr lang="it-IT"/>
          </a:p>
        </p:txBody>
      </p:sp>
    </p:spTree>
    <p:extLst>
      <p:ext uri="{BB962C8B-B14F-4D97-AF65-F5344CB8AC3E}">
        <p14:creationId xmlns:p14="http://schemas.microsoft.com/office/powerpoint/2010/main" xmlns="" val="2738457406"/>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it-IT"/>
              <a:t>Fonte: Delibera di Giunta dell'Unione della Romagna Faentina, Approvazione delle Linee di indirizzo per lo sviluppo turistico dell'Unione della Romagna Faentina per il triennio 2019-2021</a:t>
            </a:r>
          </a:p>
        </p:txBody>
      </p:sp>
      <p:sp>
        <p:nvSpPr>
          <p:cNvPr id="7" name="Segnaposto numero diapositiva 6"/>
          <p:cNvSpPr>
            <a:spLocks noGrp="1"/>
          </p:cNvSpPr>
          <p:nvPr>
            <p:ph type="sldNum" sz="quarter" idx="12"/>
          </p:nvPr>
        </p:nvSpPr>
        <p:spPr/>
        <p:txBody>
          <a:bodyPr/>
          <a:lstStyle/>
          <a:p>
            <a:fld id="{618DB061-F3AC-3140-A744-E9AC20E07C03}" type="slidenum">
              <a:rPr lang="it-IT" smtClean="0"/>
              <a:pPr/>
              <a:t>‹N›</a:t>
            </a:fld>
            <a:endParaRPr lang="it-IT"/>
          </a:p>
        </p:txBody>
      </p:sp>
    </p:spTree>
    <p:extLst>
      <p:ext uri="{BB962C8B-B14F-4D97-AF65-F5344CB8AC3E}">
        <p14:creationId xmlns:p14="http://schemas.microsoft.com/office/powerpoint/2010/main" xmlns="" val="174457566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a:t>Fonte: Delibera di Giunta dell'Unione della Romagna Faentina, Approvazione delle Linee di indirizzo per lo sviluppo turistico dell'Unione della Romagna Faentina per il triennio 2019-2021</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89425-7FBC-5A43-A2EA-ADAC1EFE2214}" type="slidenum">
              <a:rPr lang="it-IT" smtClean="0"/>
              <a:pPr/>
              <a:t>‹N›</a:t>
            </a:fld>
            <a:endParaRPr lang="it-IT"/>
          </a:p>
        </p:txBody>
      </p:sp>
    </p:spTree>
    <p:extLst>
      <p:ext uri="{BB962C8B-B14F-4D97-AF65-F5344CB8AC3E}">
        <p14:creationId xmlns:p14="http://schemas.microsoft.com/office/powerpoint/2010/main" xmlns="" val="35911088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wipe dir="d"/>
  </p:transition>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hyperlink" Target="http://www.romagnafaentina.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www.imolafaenza.it/home/"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230074"/>
            <a:ext cx="9144000" cy="2826309"/>
          </a:xfrm>
          <a:prstGeom prst="rect">
            <a:avLst/>
          </a:prstGeom>
          <a:solidFill>
            <a:srgbClr val="458A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322" y="160391"/>
            <a:ext cx="3065456" cy="1872000"/>
          </a:xfrm>
          <a:prstGeom prst="rect">
            <a:avLst/>
          </a:prstGeom>
        </p:spPr>
      </p:pic>
      <p:pic>
        <p:nvPicPr>
          <p:cNvPr id="7" name="Immagine 6"/>
          <p:cNvPicPr>
            <a:picLocks noChangeAspect="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7225801" y="5485812"/>
            <a:ext cx="1049678" cy="1029997"/>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3079" y="5223297"/>
            <a:ext cx="2475943" cy="1512000"/>
          </a:xfrm>
          <a:prstGeom prst="rect">
            <a:avLst/>
          </a:prstGeom>
        </p:spPr>
      </p:pic>
      <p:pic>
        <p:nvPicPr>
          <p:cNvPr id="11" name="Immagine 10">
            <a:extLst>
              <a:ext uri="{FF2B5EF4-FFF2-40B4-BE49-F238E27FC236}">
                <a16:creationId xmlns:a16="http://schemas.microsoft.com/office/drawing/2014/main" xmlns="" id="{AA59BCE4-2580-E34D-975D-F4EB9D8B417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0" y="1483664"/>
            <a:ext cx="9144000" cy="4218915"/>
          </a:xfrm>
          <a:prstGeom prst="rect">
            <a:avLst/>
          </a:prstGeom>
        </p:spPr>
      </p:pic>
      <p:pic>
        <p:nvPicPr>
          <p:cNvPr id="4" name="Immagine 3">
            <a:extLst>
              <a:ext uri="{FF2B5EF4-FFF2-40B4-BE49-F238E27FC236}">
                <a16:creationId xmlns:a16="http://schemas.microsoft.com/office/drawing/2014/main" xmlns="" id="{42C96C95-7913-2C45-A626-4BED58C50588}"/>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082812" y="158160"/>
            <a:ext cx="2628900" cy="1905000"/>
          </a:xfrm>
          <a:prstGeom prst="rect">
            <a:avLst/>
          </a:prstGeom>
        </p:spPr>
      </p:pic>
    </p:spTree>
    <p:extLst>
      <p:ext uri="{BB962C8B-B14F-4D97-AF65-F5344CB8AC3E}">
        <p14:creationId xmlns:p14="http://schemas.microsoft.com/office/powerpoint/2010/main" xmlns="" val="6735108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810760"/>
            <a:ext cx="7772400" cy="4407159"/>
          </a:xfrm>
        </p:spPr>
        <p:txBody>
          <a:bodyPr>
            <a:normAutofit/>
          </a:bodyPr>
          <a:lstStyle/>
          <a:p>
            <a:pPr algn="ctr">
              <a:buNone/>
            </a:pPr>
            <a:r>
              <a:rPr lang="it-IT" sz="2800" dirty="0">
                <a:latin typeface="Arial" pitchFamily="34" charset="0"/>
                <a:cs typeface="Arial" pitchFamily="34" charset="0"/>
              </a:rPr>
              <a:t>TARGET ANALIZZATI</a:t>
            </a:r>
          </a:p>
          <a:p>
            <a:pPr>
              <a:buNone/>
            </a:pPr>
            <a:endParaRPr lang="it-IT" sz="2800" dirty="0">
              <a:latin typeface="Arial" pitchFamily="34" charset="0"/>
              <a:cs typeface="Arial" pitchFamily="34" charset="0"/>
            </a:endParaRPr>
          </a:p>
          <a:p>
            <a:pPr>
              <a:buFont typeface="Wingdings" pitchFamily="2" charset="2"/>
              <a:buChar char="Ø"/>
            </a:pPr>
            <a:r>
              <a:rPr lang="it-IT" sz="2800" dirty="0">
                <a:latin typeface="Arial" pitchFamily="34" charset="0"/>
                <a:cs typeface="Arial" pitchFamily="34" charset="0"/>
              </a:rPr>
              <a:t>Anziani benestanti</a:t>
            </a:r>
          </a:p>
          <a:p>
            <a:pPr>
              <a:buFont typeface="Wingdings" pitchFamily="2" charset="2"/>
              <a:buChar char="Ø"/>
            </a:pPr>
            <a:r>
              <a:rPr lang="it-IT" sz="2800" dirty="0">
                <a:latin typeface="Arial" pitchFamily="34" charset="0"/>
                <a:cs typeface="Arial" pitchFamily="34" charset="0"/>
              </a:rPr>
              <a:t>Cicloturisti</a:t>
            </a:r>
          </a:p>
          <a:p>
            <a:pPr>
              <a:buFont typeface="Wingdings" pitchFamily="2" charset="2"/>
              <a:buChar char="Ø"/>
            </a:pPr>
            <a:r>
              <a:rPr lang="it-IT" sz="2800" dirty="0">
                <a:latin typeface="Arial" pitchFamily="34" charset="0"/>
                <a:cs typeface="Arial" pitchFamily="34" charset="0"/>
              </a:rPr>
              <a:t>Coppie</a:t>
            </a:r>
          </a:p>
          <a:p>
            <a:pPr>
              <a:buFont typeface="Wingdings" pitchFamily="2" charset="2"/>
              <a:buChar char="Ø"/>
            </a:pPr>
            <a:r>
              <a:rPr lang="it-IT" sz="2800" dirty="0">
                <a:latin typeface="Arial" pitchFamily="34" charset="0"/>
                <a:cs typeface="Arial" pitchFamily="34" charset="0"/>
              </a:rPr>
              <a:t>Escursionisti </a:t>
            </a:r>
          </a:p>
          <a:p>
            <a:pPr>
              <a:buFont typeface="Wingdings" pitchFamily="2" charset="2"/>
              <a:buChar char="Ø"/>
            </a:pPr>
            <a:r>
              <a:rPr lang="it-IT" sz="2800" dirty="0">
                <a:latin typeface="Arial" pitchFamily="34" charset="0"/>
                <a:cs typeface="Arial" pitchFamily="34" charset="0"/>
              </a:rPr>
              <a:t>Famiglie con bambini</a:t>
            </a:r>
          </a:p>
          <a:p>
            <a:pPr>
              <a:buFont typeface="Wingdings" pitchFamily="2" charset="2"/>
              <a:buChar char="Ø"/>
            </a:pPr>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90640" y="1728652"/>
            <a:ext cx="7772400" cy="4397828"/>
          </a:xfrm>
        </p:spPr>
        <p:txBody>
          <a:bodyPr>
            <a:normAutofit/>
          </a:bodyPr>
          <a:lstStyle/>
          <a:p>
            <a:pPr algn="ctr">
              <a:buNone/>
            </a:pPr>
            <a:r>
              <a:rPr lang="it-IT" sz="2800" dirty="0">
                <a:latin typeface="Arial" pitchFamily="34" charset="0"/>
                <a:cs typeface="Arial" pitchFamily="34" charset="0"/>
              </a:rPr>
              <a:t>PROGETTI CICLOTURISMO</a:t>
            </a:r>
          </a:p>
          <a:p>
            <a:pPr>
              <a:buNone/>
            </a:pPr>
            <a:endParaRPr lang="it-IT" sz="2800" dirty="0">
              <a:latin typeface="Arial" pitchFamily="34" charset="0"/>
              <a:cs typeface="Arial" pitchFamily="34" charset="0"/>
            </a:endParaRPr>
          </a:p>
          <a:p>
            <a:pPr>
              <a:buFont typeface="Wingdings" pitchFamily="2" charset="2"/>
              <a:buChar char="Ø"/>
            </a:pPr>
            <a:r>
              <a:rPr lang="it-IT" sz="2400" dirty="0">
                <a:latin typeface="Arial" pitchFamily="34" charset="0"/>
                <a:cs typeface="Arial" pitchFamily="34" charset="0"/>
              </a:rPr>
              <a:t>Natura e relax</a:t>
            </a:r>
          </a:p>
          <a:p>
            <a:pPr>
              <a:buFont typeface="Wingdings" pitchFamily="2" charset="2"/>
              <a:buChar char="Ø"/>
            </a:pPr>
            <a:r>
              <a:rPr lang="it-IT" sz="2400" dirty="0">
                <a:latin typeface="Arial" pitchFamily="34" charset="0"/>
                <a:cs typeface="Arial" pitchFamily="34" charset="0"/>
              </a:rPr>
              <a:t>Strade di Romagna</a:t>
            </a:r>
          </a:p>
          <a:p>
            <a:pPr>
              <a:buFont typeface="Wingdings" pitchFamily="2" charset="2"/>
              <a:buChar char="Ø"/>
            </a:pPr>
            <a:r>
              <a:rPr lang="it-IT" sz="2400" dirty="0">
                <a:latin typeface="Arial" pitchFamily="34" charset="0"/>
                <a:cs typeface="Arial" pitchFamily="34" charset="0"/>
              </a:rPr>
              <a:t>Viaggio nell’arte e nel gusto</a:t>
            </a: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735495"/>
            <a:ext cx="7772400" cy="1068666"/>
          </a:xfrm>
        </p:spPr>
        <p:txBody>
          <a:bodyPr>
            <a:normAutofit/>
          </a:bodyPr>
          <a:lstStyle/>
          <a:p>
            <a:pPr algn="ctr">
              <a:buNone/>
            </a:pPr>
            <a:r>
              <a:rPr lang="it-IT" sz="2800" dirty="0">
                <a:latin typeface="Arial" pitchFamily="34" charset="0"/>
                <a:cs typeface="Arial" pitchFamily="34" charset="0"/>
              </a:rPr>
              <a:t>NATURA E RELAX</a:t>
            </a:r>
          </a:p>
          <a:p>
            <a:pPr algn="ctr">
              <a:buNone/>
            </a:pPr>
            <a:r>
              <a:rPr lang="it-IT" sz="2800" dirty="0">
                <a:latin typeface="Arial" pitchFamily="34" charset="0"/>
                <a:cs typeface="Arial" pitchFamily="34" charset="0"/>
              </a:rPr>
              <a:t> </a:t>
            </a: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0" name="Immagine 9" descr="Brisighella,_Panorama_dalla_Rocca_Manfrediana._A_sinistra_la_Torre_dell'Orologio_-_panoramio.jpg"/>
          <p:cNvPicPr>
            <a:picLocks noChangeAspect="1"/>
          </p:cNvPicPr>
          <p:nvPr/>
        </p:nvPicPr>
        <p:blipFill>
          <a:blip r:embed="rId8" cstate="print"/>
          <a:stretch>
            <a:fillRect/>
          </a:stretch>
        </p:blipFill>
        <p:spPr>
          <a:xfrm>
            <a:off x="320200" y="2634819"/>
            <a:ext cx="4242717" cy="3182038"/>
          </a:xfrm>
          <a:prstGeom prst="rect">
            <a:avLst/>
          </a:prstGeom>
        </p:spPr>
      </p:pic>
      <p:pic>
        <p:nvPicPr>
          <p:cNvPr id="11" name="Immagine 10" descr="Riolo_Terme_Primavera.jpg"/>
          <p:cNvPicPr>
            <a:picLocks noChangeAspect="1"/>
          </p:cNvPicPr>
          <p:nvPr/>
        </p:nvPicPr>
        <p:blipFill>
          <a:blip r:embed="rId9"/>
          <a:stretch>
            <a:fillRect/>
          </a:stretch>
        </p:blipFill>
        <p:spPr>
          <a:xfrm>
            <a:off x="4763144" y="2269828"/>
            <a:ext cx="3912021" cy="3912021"/>
          </a:xfrm>
          <a:prstGeom prst="rect">
            <a:avLst/>
          </a:prstGeom>
        </p:spPr>
      </p:pic>
      <p:sp>
        <p:nvSpPr>
          <p:cNvPr id="12" name="Segnaposto piè di pagina 11"/>
          <p:cNvSpPr>
            <a:spLocks noGrp="1"/>
          </p:cNvSpPr>
          <p:nvPr>
            <p:ph type="ftr" sz="quarter" idx="11"/>
          </p:nvPr>
        </p:nvSpPr>
        <p:spPr>
          <a:xfrm>
            <a:off x="0" y="6181849"/>
            <a:ext cx="2528237" cy="365125"/>
          </a:xfrm>
        </p:spPr>
        <p:txBody>
          <a:bodyPr/>
          <a:lstStyle/>
          <a:p>
            <a:pPr>
              <a:defRPr/>
            </a:pPr>
            <a:r>
              <a:rPr lang="it-IT" dirty="0" err="1"/>
              <a:t>Photo</a:t>
            </a:r>
            <a:r>
              <a:rPr lang="it-IT" dirty="0"/>
              <a:t> </a:t>
            </a:r>
            <a:r>
              <a:rPr lang="it-IT" dirty="0" err="1"/>
              <a:t>credits</a:t>
            </a:r>
            <a:r>
              <a:rPr lang="it-IT" dirty="0"/>
              <a:t>: Carlo </a:t>
            </a:r>
            <a:r>
              <a:rPr lang="it-IT" dirty="0" err="1"/>
              <a:t>Pelagalli</a:t>
            </a:r>
            <a:r>
              <a:rPr lang="it-IT" dirty="0"/>
              <a:t>; </a:t>
            </a:r>
            <a:r>
              <a:rPr lang="it-IT" dirty="0" err="1"/>
              <a:t>Marinaloconteciaranfi</a:t>
            </a:r>
            <a:r>
              <a:rPr lang="it-IT" dirty="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Scale>
                                      <p:cBhvr>
                                        <p:cTn id="1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gtEl>
                                        <p:attrNameLst>
                                          <p:attrName>ppt_x</p:attrName>
                                          <p:attrName>ppt_y</p:attrName>
                                        </p:attrNameLst>
                                      </p:cBhvr>
                                    </p:animMotion>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756138" y="1517007"/>
            <a:ext cx="7772400" cy="727788"/>
          </a:xfrm>
        </p:spPr>
        <p:txBody>
          <a:bodyPr>
            <a:normAutofit/>
          </a:bodyPr>
          <a:lstStyle/>
          <a:p>
            <a:pPr algn="ctr">
              <a:buNone/>
            </a:pPr>
            <a:r>
              <a:rPr lang="it-IT" sz="2800" dirty="0">
                <a:latin typeface="Arial" pitchFamily="34" charset="0"/>
                <a:cs typeface="Arial" pitchFamily="34" charset="0"/>
              </a:rPr>
              <a:t>NATURA E RELAX – 1° giorno</a:t>
            </a: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
        <p:nvSpPr>
          <p:cNvPr id="9" name="CasellaDiTesto 8"/>
          <p:cNvSpPr txBox="1"/>
          <p:nvPr/>
        </p:nvSpPr>
        <p:spPr>
          <a:xfrm>
            <a:off x="320200" y="2447639"/>
            <a:ext cx="3887906" cy="2677656"/>
          </a:xfrm>
          <a:prstGeom prst="rect">
            <a:avLst/>
          </a:prstGeom>
          <a:blipFill>
            <a:blip r:embed="rId8" cstate="print"/>
            <a:stretch>
              <a:fillRect/>
            </a:stretch>
          </a:blipFill>
        </p:spPr>
        <p:txBody>
          <a:bodyPr wrap="square" rtlCol="0">
            <a:spAutoFit/>
          </a:bodyPr>
          <a:lstStyle/>
          <a:p>
            <a:endParaRPr lang="it-IT" dirty="0"/>
          </a:p>
          <a:p>
            <a:endParaRPr lang="it-IT" dirty="0"/>
          </a:p>
          <a:p>
            <a:endParaRPr lang="it-IT" dirty="0"/>
          </a:p>
          <a:p>
            <a:endParaRPr lang="it-IT" dirty="0"/>
          </a:p>
          <a:p>
            <a:endParaRPr lang="it-IT" dirty="0"/>
          </a:p>
          <a:p>
            <a:endParaRPr lang="it-IT" dirty="0"/>
          </a:p>
          <a:p>
            <a:endParaRPr lang="it-IT" dirty="0"/>
          </a:p>
        </p:txBody>
      </p:sp>
      <p:pic>
        <p:nvPicPr>
          <p:cNvPr id="11" name="Immagine 10" descr="natura1.jpg"/>
          <p:cNvPicPr>
            <a:picLocks noChangeAspect="1"/>
          </p:cNvPicPr>
          <p:nvPr/>
        </p:nvPicPr>
        <p:blipFill>
          <a:blip r:embed="rId9"/>
          <a:stretch>
            <a:fillRect/>
          </a:stretch>
        </p:blipFill>
        <p:spPr>
          <a:xfrm>
            <a:off x="4363225" y="3834882"/>
            <a:ext cx="4388889" cy="2831541"/>
          </a:xfrm>
          <a:prstGeom prst="rect">
            <a:avLst/>
          </a:prstGeom>
        </p:spPr>
      </p:pic>
      <p:sp>
        <p:nvSpPr>
          <p:cNvPr id="13" name="Segnaposto piè di pagina 12"/>
          <p:cNvSpPr>
            <a:spLocks noGrp="1"/>
          </p:cNvSpPr>
          <p:nvPr>
            <p:ph type="ftr" sz="quarter" idx="11"/>
          </p:nvPr>
        </p:nvSpPr>
        <p:spPr>
          <a:xfrm>
            <a:off x="0" y="6217469"/>
            <a:ext cx="2895600" cy="365125"/>
          </a:xfrm>
        </p:spPr>
        <p:txBody>
          <a:bodyPr/>
          <a:lstStyle/>
          <a:p>
            <a:pPr>
              <a:defRPr/>
            </a:pPr>
            <a:r>
              <a:rPr lang="en-US" dirty="0"/>
              <a:t>Photo credits: IF</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790769" y="1574482"/>
            <a:ext cx="7562461" cy="746449"/>
          </a:xfrm>
        </p:spPr>
        <p:txBody>
          <a:bodyPr>
            <a:normAutofit/>
          </a:bodyPr>
          <a:lstStyle/>
          <a:p>
            <a:pPr algn="ctr">
              <a:buNone/>
            </a:pPr>
            <a:r>
              <a:rPr lang="it-IT" sz="2800" dirty="0">
                <a:latin typeface="Arial" pitchFamily="34" charset="0"/>
                <a:cs typeface="Arial" pitchFamily="34" charset="0"/>
              </a:rPr>
              <a:t>NATURA E RELAX – 2° giorno</a:t>
            </a: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3" name="Immagine 12" descr="MAPPA-SPA2.png"/>
          <p:cNvPicPr>
            <a:picLocks noChangeAspect="1"/>
          </p:cNvPicPr>
          <p:nvPr/>
        </p:nvPicPr>
        <p:blipFill>
          <a:blip r:embed="rId8" cstate="print"/>
          <a:stretch>
            <a:fillRect/>
          </a:stretch>
        </p:blipFill>
        <p:spPr>
          <a:xfrm>
            <a:off x="228600" y="3619779"/>
            <a:ext cx="3867539" cy="2736571"/>
          </a:xfrm>
          <a:prstGeom prst="rect">
            <a:avLst/>
          </a:prstGeom>
        </p:spPr>
      </p:pic>
      <p:pic>
        <p:nvPicPr>
          <p:cNvPr id="15" name="Immagine 14" descr="spa2.jpg"/>
          <p:cNvPicPr>
            <a:picLocks noChangeAspect="1"/>
          </p:cNvPicPr>
          <p:nvPr/>
        </p:nvPicPr>
        <p:blipFill>
          <a:blip r:embed="rId9"/>
          <a:stretch>
            <a:fillRect/>
          </a:stretch>
        </p:blipFill>
        <p:spPr>
          <a:xfrm>
            <a:off x="4289981" y="2448787"/>
            <a:ext cx="4625419" cy="2341984"/>
          </a:xfrm>
          <a:prstGeom prst="rect">
            <a:avLst/>
          </a:prstGeom>
        </p:spPr>
      </p:pic>
      <p:sp>
        <p:nvSpPr>
          <p:cNvPr id="17" name="Segnaposto piè di pagina 16"/>
          <p:cNvSpPr>
            <a:spLocks noGrp="1"/>
          </p:cNvSpPr>
          <p:nvPr>
            <p:ph type="ftr" sz="quarter" idx="11"/>
          </p:nvPr>
        </p:nvSpPr>
        <p:spPr>
          <a:xfrm>
            <a:off x="11432" y="6356350"/>
            <a:ext cx="2895600" cy="365125"/>
          </a:xfrm>
        </p:spPr>
        <p:txBody>
          <a:bodyPr/>
          <a:lstStyle/>
          <a:p>
            <a:pPr>
              <a:defRPr/>
            </a:pPr>
            <a:r>
              <a:rPr lang="it-IT" dirty="0" err="1"/>
              <a:t>Photo</a:t>
            </a:r>
            <a:r>
              <a:rPr lang="it-IT" dirty="0"/>
              <a:t> </a:t>
            </a:r>
            <a:r>
              <a:rPr lang="it-IT" dirty="0" err="1"/>
              <a:t>credits</a:t>
            </a:r>
            <a:r>
              <a:rPr lang="it-IT" dirty="0"/>
              <a:t>: IF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Scale>
                                      <p:cBhvr>
                                        <p:cTn id="1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
                                        </p:tgtEl>
                                        <p:attrNameLst>
                                          <p:attrName>ppt_x</p:attrName>
                                          <p:attrName>ppt_y</p:attrName>
                                        </p:attrNameLst>
                                      </p:cBhvr>
                                    </p:animMotion>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716834"/>
            <a:ext cx="7772400" cy="786620"/>
          </a:xfrm>
        </p:spPr>
        <p:txBody>
          <a:bodyPr>
            <a:normAutofit/>
          </a:bodyPr>
          <a:lstStyle/>
          <a:p>
            <a:pPr algn="ctr">
              <a:buNone/>
            </a:pPr>
            <a:r>
              <a:rPr lang="it-IT" sz="2800" dirty="0">
                <a:latin typeface="Arial" pitchFamily="34" charset="0"/>
                <a:cs typeface="Arial" pitchFamily="34" charset="0"/>
              </a:rPr>
              <a:t>STRADE </a:t>
            </a:r>
            <a:r>
              <a:rPr lang="it-IT" sz="2800" dirty="0" err="1">
                <a:latin typeface="Arial" pitchFamily="34" charset="0"/>
                <a:cs typeface="Arial" pitchFamily="34" charset="0"/>
              </a:rPr>
              <a:t>DI</a:t>
            </a:r>
            <a:r>
              <a:rPr lang="it-IT" sz="2800" dirty="0">
                <a:latin typeface="Arial" pitchFamily="34" charset="0"/>
                <a:cs typeface="Arial" pitchFamily="34" charset="0"/>
              </a:rPr>
              <a:t> ROMAGNA</a:t>
            </a:r>
          </a:p>
          <a:p>
            <a:pPr algn="ctr">
              <a:buNone/>
            </a:pPr>
            <a:endParaRPr lang="it-IT" sz="2800" dirty="0">
              <a:latin typeface="Arial" pitchFamily="34" charset="0"/>
              <a:cs typeface="Arial" pitchFamily="34" charset="0"/>
            </a:endParaRPr>
          </a:p>
          <a:p>
            <a:pPr algn="ctr">
              <a:buNone/>
            </a:pPr>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0" name="Immagine 9" descr="450px-2007_Panorama_di_Casola_Valsenio.jpg"/>
          <p:cNvPicPr>
            <a:picLocks noChangeAspect="1"/>
          </p:cNvPicPr>
          <p:nvPr/>
        </p:nvPicPr>
        <p:blipFill>
          <a:blip r:embed="rId8"/>
          <a:stretch>
            <a:fillRect/>
          </a:stretch>
        </p:blipFill>
        <p:spPr>
          <a:xfrm>
            <a:off x="5199890" y="2283158"/>
            <a:ext cx="3258310" cy="4344413"/>
          </a:xfrm>
          <a:prstGeom prst="rect">
            <a:avLst/>
          </a:prstGeom>
        </p:spPr>
      </p:pic>
      <p:sp>
        <p:nvSpPr>
          <p:cNvPr id="11" name="Segnaposto piè di pagina 10"/>
          <p:cNvSpPr>
            <a:spLocks noGrp="1"/>
          </p:cNvSpPr>
          <p:nvPr>
            <p:ph type="ftr" sz="quarter" idx="11"/>
          </p:nvPr>
        </p:nvSpPr>
        <p:spPr>
          <a:xfrm>
            <a:off x="380999" y="6224710"/>
            <a:ext cx="2895600" cy="365125"/>
          </a:xfrm>
        </p:spPr>
        <p:txBody>
          <a:bodyPr/>
          <a:lstStyle/>
          <a:p>
            <a:pPr>
              <a:defRPr/>
            </a:pPr>
            <a:r>
              <a:rPr lang="it-IT" dirty="0" err="1"/>
              <a:t>Photo</a:t>
            </a:r>
            <a:r>
              <a:rPr lang="it-IT" dirty="0"/>
              <a:t> </a:t>
            </a:r>
            <a:r>
              <a:rPr lang="it-IT" dirty="0" err="1"/>
              <a:t>credits</a:t>
            </a:r>
            <a:r>
              <a:rPr lang="it-IT" dirty="0"/>
              <a:t>: Giorgio Sagrini; cignale </a:t>
            </a:r>
          </a:p>
        </p:txBody>
      </p:sp>
      <p:pic>
        <p:nvPicPr>
          <p:cNvPr id="12" name="Immagine 11" descr="5894264Master.jpg"/>
          <p:cNvPicPr>
            <a:picLocks noChangeAspect="1"/>
          </p:cNvPicPr>
          <p:nvPr/>
        </p:nvPicPr>
        <p:blipFill>
          <a:blip r:embed="rId9"/>
          <a:stretch>
            <a:fillRect/>
          </a:stretch>
        </p:blipFill>
        <p:spPr>
          <a:xfrm>
            <a:off x="366196" y="2848756"/>
            <a:ext cx="4276142" cy="32132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728808"/>
            <a:ext cx="7772400" cy="725144"/>
          </a:xfrm>
        </p:spPr>
        <p:txBody>
          <a:bodyPr>
            <a:normAutofit/>
          </a:bodyPr>
          <a:lstStyle/>
          <a:p>
            <a:pPr algn="ctr">
              <a:buNone/>
            </a:pPr>
            <a:r>
              <a:rPr lang="it-IT" sz="2800" dirty="0">
                <a:latin typeface="Arial" pitchFamily="34" charset="0"/>
                <a:cs typeface="Arial" pitchFamily="34" charset="0"/>
              </a:rPr>
              <a:t>STRADE </a:t>
            </a:r>
            <a:r>
              <a:rPr lang="it-IT" sz="2800" dirty="0" err="1">
                <a:latin typeface="Arial" pitchFamily="34" charset="0"/>
                <a:cs typeface="Arial" pitchFamily="34" charset="0"/>
              </a:rPr>
              <a:t>DI</a:t>
            </a:r>
            <a:r>
              <a:rPr lang="it-IT" sz="2800" dirty="0">
                <a:latin typeface="Arial" pitchFamily="34" charset="0"/>
                <a:cs typeface="Arial" pitchFamily="34" charset="0"/>
              </a:rPr>
              <a:t> ROMAGNA – 1° giorno</a:t>
            </a:r>
          </a:p>
          <a:p>
            <a:pPr algn="ctr">
              <a:buNone/>
            </a:pPr>
            <a:endParaRPr lang="it-IT" sz="2800" dirty="0">
              <a:latin typeface="Arial" pitchFamily="34" charset="0"/>
              <a:cs typeface="Arial" pitchFamily="34" charset="0"/>
            </a:endParaRPr>
          </a:p>
          <a:p>
            <a:pPr>
              <a:buNone/>
            </a:pPr>
            <a:endParaRPr lang="it-IT" sz="2800" dirty="0">
              <a:latin typeface="Arial" pitchFamily="34" charset="0"/>
              <a:cs typeface="Arial" pitchFamily="34" charset="0"/>
            </a:endParaRPr>
          </a:p>
          <a:p>
            <a:pPr>
              <a:buNone/>
            </a:pPr>
            <a:endParaRPr lang="it-IT" sz="24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1" name="Immagine 10" descr="legend3.jpg"/>
          <p:cNvPicPr>
            <a:picLocks noChangeAspect="1"/>
          </p:cNvPicPr>
          <p:nvPr/>
        </p:nvPicPr>
        <p:blipFill>
          <a:blip r:embed="rId8"/>
          <a:stretch>
            <a:fillRect/>
          </a:stretch>
        </p:blipFill>
        <p:spPr>
          <a:xfrm>
            <a:off x="4710397" y="3303037"/>
            <a:ext cx="4017515" cy="3053313"/>
          </a:xfrm>
          <a:prstGeom prst="rect">
            <a:avLst/>
          </a:prstGeom>
        </p:spPr>
      </p:pic>
      <p:pic>
        <p:nvPicPr>
          <p:cNvPr id="12" name="Immagine 11" descr="legend3-mappa.png"/>
          <p:cNvPicPr>
            <a:picLocks noChangeAspect="1"/>
          </p:cNvPicPr>
          <p:nvPr/>
        </p:nvPicPr>
        <p:blipFill>
          <a:blip r:embed="rId9"/>
          <a:stretch>
            <a:fillRect/>
          </a:stretch>
        </p:blipFill>
        <p:spPr>
          <a:xfrm>
            <a:off x="270576" y="2438932"/>
            <a:ext cx="4163028" cy="2957803"/>
          </a:xfrm>
          <a:prstGeom prst="rect">
            <a:avLst/>
          </a:prstGeom>
        </p:spPr>
      </p:pic>
      <p:sp>
        <p:nvSpPr>
          <p:cNvPr id="14" name="Segnaposto piè di pagina 13"/>
          <p:cNvSpPr>
            <a:spLocks noGrp="1"/>
          </p:cNvSpPr>
          <p:nvPr>
            <p:ph type="ftr" sz="quarter" idx="11"/>
          </p:nvPr>
        </p:nvSpPr>
        <p:spPr>
          <a:xfrm>
            <a:off x="-259394" y="6232544"/>
            <a:ext cx="2895600" cy="365125"/>
          </a:xfrm>
        </p:spPr>
        <p:txBody>
          <a:bodyPr/>
          <a:lstStyle/>
          <a:p>
            <a:pPr>
              <a:defRPr/>
            </a:pPr>
            <a:r>
              <a:rPr lang="it-IT" dirty="0" err="1"/>
              <a:t>Photo</a:t>
            </a:r>
            <a:r>
              <a:rPr lang="it-IT" dirty="0"/>
              <a:t> </a:t>
            </a:r>
            <a:r>
              <a:rPr lang="it-IT" dirty="0" err="1"/>
              <a:t>credits</a:t>
            </a:r>
            <a:r>
              <a:rPr lang="it-IT" dirty="0"/>
              <a:t>: IF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598776"/>
            <a:ext cx="7772400" cy="710083"/>
          </a:xfrm>
        </p:spPr>
        <p:txBody>
          <a:bodyPr/>
          <a:lstStyle/>
          <a:p>
            <a:pPr algn="ctr">
              <a:buNone/>
            </a:pPr>
            <a:r>
              <a:rPr lang="it-IT" sz="2800" dirty="0">
                <a:latin typeface="Arial" pitchFamily="34" charset="0"/>
                <a:cs typeface="Arial" pitchFamily="34" charset="0"/>
              </a:rPr>
              <a:t>STRADE </a:t>
            </a:r>
            <a:r>
              <a:rPr lang="it-IT" sz="2800" dirty="0" err="1">
                <a:latin typeface="Arial" pitchFamily="34" charset="0"/>
                <a:cs typeface="Arial" pitchFamily="34" charset="0"/>
              </a:rPr>
              <a:t>DI</a:t>
            </a:r>
            <a:r>
              <a:rPr lang="it-IT" sz="2800" dirty="0">
                <a:latin typeface="Arial" pitchFamily="34" charset="0"/>
                <a:cs typeface="Arial" pitchFamily="34" charset="0"/>
              </a:rPr>
              <a:t> ROMAGNA – 2° giorno</a:t>
            </a:r>
          </a:p>
          <a:p>
            <a:pPr algn="ctr">
              <a:buNone/>
            </a:pPr>
            <a:endParaRPr lang="it-IT" sz="2800" dirty="0">
              <a:latin typeface="Arial" pitchFamily="34" charset="0"/>
              <a:cs typeface="Arial" pitchFamily="34" charset="0"/>
            </a:endParaRPr>
          </a:p>
          <a:p>
            <a:pPr>
              <a:buNone/>
            </a:pPr>
            <a:endParaRPr lang="it-IT"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3" name="Immagine 12" descr="2033.jpg"/>
          <p:cNvPicPr>
            <a:picLocks noChangeAspect="1"/>
          </p:cNvPicPr>
          <p:nvPr/>
        </p:nvPicPr>
        <p:blipFill>
          <a:blip r:embed="rId8"/>
          <a:stretch>
            <a:fillRect/>
          </a:stretch>
        </p:blipFill>
        <p:spPr>
          <a:xfrm>
            <a:off x="643534" y="2268013"/>
            <a:ext cx="7717082" cy="3858541"/>
          </a:xfrm>
          <a:prstGeom prst="rect">
            <a:avLst/>
          </a:prstGeom>
        </p:spPr>
      </p:pic>
      <p:sp>
        <p:nvSpPr>
          <p:cNvPr id="14" name="Segnaposto piè di pagina 13"/>
          <p:cNvSpPr>
            <a:spLocks noGrp="1"/>
          </p:cNvSpPr>
          <p:nvPr>
            <p:ph type="ftr" sz="quarter" idx="11"/>
          </p:nvPr>
        </p:nvSpPr>
        <p:spPr>
          <a:xfrm>
            <a:off x="0" y="6384160"/>
            <a:ext cx="2895600" cy="365125"/>
          </a:xfrm>
        </p:spPr>
        <p:txBody>
          <a:bodyPr/>
          <a:lstStyle/>
          <a:p>
            <a:pPr>
              <a:defRPr/>
            </a:pPr>
            <a:r>
              <a:rPr lang="it-IT" dirty="0" err="1"/>
              <a:t>Photo</a:t>
            </a:r>
            <a:r>
              <a:rPr lang="it-IT" dirty="0"/>
              <a:t> </a:t>
            </a:r>
            <a:r>
              <a:rPr lang="it-IT" dirty="0" err="1"/>
              <a:t>credits</a:t>
            </a:r>
            <a:r>
              <a:rPr lang="it-IT" dirty="0"/>
              <a:t>: </a:t>
            </a:r>
            <a:r>
              <a:rPr lang="it-IT" dirty="0" err="1"/>
              <a:t>Trackspotting</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688842"/>
            <a:ext cx="7772400" cy="550505"/>
          </a:xfrm>
        </p:spPr>
        <p:txBody>
          <a:bodyPr>
            <a:normAutofit/>
          </a:bodyPr>
          <a:lstStyle/>
          <a:p>
            <a:pPr algn="ctr">
              <a:buNone/>
            </a:pPr>
            <a:r>
              <a:rPr lang="it-IT" sz="2800" dirty="0">
                <a:latin typeface="Arial" pitchFamily="34" charset="0"/>
                <a:cs typeface="Arial" pitchFamily="34" charset="0"/>
              </a:rPr>
              <a:t>VIAGGIO NELL’ARTE E NEL GUSTO</a:t>
            </a: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
        <p:nvSpPr>
          <p:cNvPr id="10" name="Segnaposto piè di pagina 9"/>
          <p:cNvSpPr>
            <a:spLocks noGrp="1"/>
          </p:cNvSpPr>
          <p:nvPr>
            <p:ph type="ftr" sz="quarter" idx="11"/>
          </p:nvPr>
        </p:nvSpPr>
        <p:spPr>
          <a:xfrm>
            <a:off x="320200" y="6294616"/>
            <a:ext cx="2895600" cy="365125"/>
          </a:xfrm>
        </p:spPr>
        <p:txBody>
          <a:bodyPr/>
          <a:lstStyle/>
          <a:p>
            <a:pPr>
              <a:defRPr/>
            </a:pPr>
            <a:r>
              <a:rPr lang="it-IT" dirty="0" err="1"/>
              <a:t>Photo</a:t>
            </a:r>
            <a:r>
              <a:rPr lang="it-IT" dirty="0"/>
              <a:t> </a:t>
            </a:r>
            <a:r>
              <a:rPr lang="it-IT" dirty="0" err="1"/>
              <a:t>credits</a:t>
            </a:r>
            <a:r>
              <a:rPr lang="it-IT" dirty="0"/>
              <a:t>: </a:t>
            </a:r>
            <a:r>
              <a:rPr lang="it-IT" dirty="0" err="1"/>
              <a:t>Matt.giocoliere</a:t>
            </a:r>
            <a:r>
              <a:rPr lang="it-IT" dirty="0"/>
              <a:t>; </a:t>
            </a:r>
            <a:r>
              <a:rPr lang="it-IT" dirty="0" err="1"/>
              <a:t>Nicolade</a:t>
            </a:r>
            <a:endParaRPr lang="it-IT" dirty="0"/>
          </a:p>
        </p:txBody>
      </p:sp>
      <p:pic>
        <p:nvPicPr>
          <p:cNvPr id="11" name="Immagine 10" descr="Fontana_Monumentale_e_duomo_di_Faenza.jpg"/>
          <p:cNvPicPr>
            <a:picLocks noChangeAspect="1"/>
          </p:cNvPicPr>
          <p:nvPr/>
        </p:nvPicPr>
        <p:blipFill>
          <a:blip r:embed="rId8"/>
          <a:stretch>
            <a:fillRect/>
          </a:stretch>
        </p:blipFill>
        <p:spPr>
          <a:xfrm>
            <a:off x="320200" y="2278063"/>
            <a:ext cx="4154370" cy="2767849"/>
          </a:xfrm>
          <a:prstGeom prst="rect">
            <a:avLst/>
          </a:prstGeom>
        </p:spPr>
      </p:pic>
      <p:pic>
        <p:nvPicPr>
          <p:cNvPr id="12" name="Immagine 11" descr="Torre_di_Oriolo_faenza.jpg"/>
          <p:cNvPicPr>
            <a:picLocks noChangeAspect="1"/>
          </p:cNvPicPr>
          <p:nvPr/>
        </p:nvPicPr>
        <p:blipFill>
          <a:blip r:embed="rId9"/>
          <a:stretch>
            <a:fillRect/>
          </a:stretch>
        </p:blipFill>
        <p:spPr>
          <a:xfrm>
            <a:off x="4667871" y="3732320"/>
            <a:ext cx="4155929" cy="27678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430306" y="1698171"/>
            <a:ext cx="8027894" cy="4397829"/>
          </a:xfrm>
        </p:spPr>
        <p:txBody>
          <a:bodyPr>
            <a:normAutofit/>
          </a:bodyPr>
          <a:lstStyle/>
          <a:p>
            <a:pPr algn="ctr">
              <a:buNone/>
            </a:pPr>
            <a:r>
              <a:rPr lang="it-IT" sz="2800" dirty="0">
                <a:latin typeface="Arial" pitchFamily="34" charset="0"/>
                <a:cs typeface="Arial" pitchFamily="34" charset="0"/>
              </a:rPr>
              <a:t>VIAGGIO NELL’ARTE E NEL GUSTO – 1° giorno</a:t>
            </a:r>
          </a:p>
          <a:p>
            <a:pPr>
              <a:buNone/>
            </a:pPr>
            <a:endParaRPr lang="it-IT" sz="2800" dirty="0">
              <a:latin typeface="Arial" pitchFamily="34" charset="0"/>
              <a:cs typeface="Arial" pitchFamily="34" charset="0"/>
            </a:endParaRPr>
          </a:p>
          <a:p>
            <a:pPr>
              <a:buNone/>
            </a:pPr>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9" name="Immagine 8" descr="MAPPA-TASTE1.png"/>
          <p:cNvPicPr>
            <a:picLocks noChangeAspect="1"/>
          </p:cNvPicPr>
          <p:nvPr/>
        </p:nvPicPr>
        <p:blipFill>
          <a:blip r:embed="rId8" cstate="print"/>
          <a:stretch>
            <a:fillRect/>
          </a:stretch>
        </p:blipFill>
        <p:spPr>
          <a:xfrm>
            <a:off x="320200" y="2287104"/>
            <a:ext cx="4328276" cy="3065516"/>
          </a:xfrm>
          <a:prstGeom prst="rect">
            <a:avLst/>
          </a:prstGeom>
        </p:spPr>
      </p:pic>
      <p:pic>
        <p:nvPicPr>
          <p:cNvPr id="10" name="Immagine 9" descr="taste1.jpg"/>
          <p:cNvPicPr>
            <a:picLocks noChangeAspect="1"/>
          </p:cNvPicPr>
          <p:nvPr/>
        </p:nvPicPr>
        <p:blipFill>
          <a:blip r:embed="rId9"/>
          <a:stretch>
            <a:fillRect/>
          </a:stretch>
        </p:blipFill>
        <p:spPr>
          <a:xfrm>
            <a:off x="4877411" y="2308594"/>
            <a:ext cx="4012942" cy="3881535"/>
          </a:xfrm>
          <a:prstGeom prst="rect">
            <a:avLst/>
          </a:prstGeom>
        </p:spPr>
      </p:pic>
      <p:sp>
        <p:nvSpPr>
          <p:cNvPr id="12" name="Segnaposto piè di pagina 11"/>
          <p:cNvSpPr>
            <a:spLocks noGrp="1"/>
          </p:cNvSpPr>
          <p:nvPr>
            <p:ph type="ftr" sz="quarter" idx="11"/>
          </p:nvPr>
        </p:nvSpPr>
        <p:spPr>
          <a:xfrm>
            <a:off x="-203675" y="6242627"/>
            <a:ext cx="2895600" cy="365125"/>
          </a:xfrm>
        </p:spPr>
        <p:txBody>
          <a:bodyPr/>
          <a:lstStyle/>
          <a:p>
            <a:pPr>
              <a:defRPr/>
            </a:pPr>
            <a:r>
              <a:rPr lang="it-IT" dirty="0" err="1"/>
              <a:t>Phot</a:t>
            </a:r>
            <a:r>
              <a:rPr lang="it-IT" dirty="0"/>
              <a:t> </a:t>
            </a:r>
            <a:r>
              <a:rPr lang="it-IT" dirty="0" err="1"/>
              <a:t>credits</a:t>
            </a:r>
            <a:r>
              <a:rPr lang="it-IT" dirty="0"/>
              <a:t>: IF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9" name="Connettore 1 8"/>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olo 1"/>
          <p:cNvSpPr txBox="1">
            <a:spLocks/>
          </p:cNvSpPr>
          <p:nvPr/>
        </p:nvSpPr>
        <p:spPr>
          <a:xfrm>
            <a:off x="430306" y="3347772"/>
            <a:ext cx="7772400" cy="79392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it-IT" sz="4000" dirty="0">
                <a:latin typeface="Arial" charset="0"/>
                <a:ea typeface="Arial" charset="0"/>
                <a:cs typeface="Arial" charset="0"/>
              </a:rPr>
              <a:t>Chiara Cenni</a:t>
            </a:r>
          </a:p>
        </p:txBody>
      </p:sp>
      <p:pic>
        <p:nvPicPr>
          <p:cNvPr id="14" name="Immagin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15" name="Immagine 14"/>
          <p:cNvPicPr>
            <a:picLocks noChangeAspect="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10" name="Immagine 9">
            <a:extLst>
              <a:ext uri="{FF2B5EF4-FFF2-40B4-BE49-F238E27FC236}">
                <a16:creationId xmlns:a16="http://schemas.microsoft.com/office/drawing/2014/main" xmlns="" id="{FE30CC0E-6C85-EE4E-850D-173041C1E356}"/>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extLst>
      <p:ext uri="{BB962C8B-B14F-4D97-AF65-F5344CB8AC3E}">
        <p14:creationId xmlns:p14="http://schemas.microsoft.com/office/powerpoint/2010/main" xmlns="" val="17935832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320200" y="1847462"/>
            <a:ext cx="8138000" cy="839754"/>
          </a:xfrm>
        </p:spPr>
        <p:txBody>
          <a:bodyPr>
            <a:normAutofit fontScale="32500" lnSpcReduction="20000"/>
          </a:bodyPr>
          <a:lstStyle/>
          <a:p>
            <a:pPr algn="ctr">
              <a:buNone/>
            </a:pPr>
            <a:r>
              <a:rPr lang="it-IT" sz="8600" dirty="0">
                <a:latin typeface="Arial" pitchFamily="34" charset="0"/>
                <a:cs typeface="Arial" pitchFamily="34" charset="0"/>
              </a:rPr>
              <a:t>VIAGGIO NELL’ARTE E NEL GUSTO – 2° giorno</a:t>
            </a:r>
          </a:p>
          <a:p>
            <a:pPr algn="ctr">
              <a:buNone/>
            </a:pPr>
            <a:endParaRPr lang="it-IT" sz="2800" dirty="0">
              <a:latin typeface="Arial" pitchFamily="34" charset="0"/>
              <a:cs typeface="Arial" pitchFamily="34" charset="0"/>
            </a:endParaRPr>
          </a:p>
          <a:p>
            <a:pPr algn="ctr">
              <a:buNone/>
            </a:pPr>
            <a:r>
              <a:rPr lang="it-IT" sz="2800" dirty="0">
                <a:latin typeface="Arial" pitchFamily="34" charset="0"/>
                <a:cs typeface="Arial" pitchFamily="34" charset="0"/>
              </a:rPr>
              <a:t> </a:t>
            </a: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4" name="Immagine 13" descr="art1.jpg"/>
          <p:cNvPicPr>
            <a:picLocks noChangeAspect="1"/>
          </p:cNvPicPr>
          <p:nvPr/>
        </p:nvPicPr>
        <p:blipFill>
          <a:blip r:embed="rId8"/>
          <a:stretch>
            <a:fillRect/>
          </a:stretch>
        </p:blipFill>
        <p:spPr>
          <a:xfrm>
            <a:off x="5085185" y="3398546"/>
            <a:ext cx="3572093" cy="2957803"/>
          </a:xfrm>
          <a:prstGeom prst="rect">
            <a:avLst/>
          </a:prstGeom>
        </p:spPr>
      </p:pic>
      <p:pic>
        <p:nvPicPr>
          <p:cNvPr id="16" name="Immagine 15" descr="MAPPA-ART1.png"/>
          <p:cNvPicPr>
            <a:picLocks noChangeAspect="1"/>
          </p:cNvPicPr>
          <p:nvPr/>
        </p:nvPicPr>
        <p:blipFill>
          <a:blip r:embed="rId9" cstate="print"/>
          <a:stretch>
            <a:fillRect/>
          </a:stretch>
        </p:blipFill>
        <p:spPr>
          <a:xfrm>
            <a:off x="430306" y="2687216"/>
            <a:ext cx="3738616" cy="2651475"/>
          </a:xfrm>
          <a:prstGeom prst="rect">
            <a:avLst/>
          </a:prstGeom>
        </p:spPr>
      </p:pic>
      <p:sp>
        <p:nvSpPr>
          <p:cNvPr id="18" name="Segnaposto piè di pagina 17"/>
          <p:cNvSpPr>
            <a:spLocks noGrp="1"/>
          </p:cNvSpPr>
          <p:nvPr>
            <p:ph type="ftr" sz="quarter" idx="11"/>
          </p:nvPr>
        </p:nvSpPr>
        <p:spPr>
          <a:xfrm>
            <a:off x="-327812" y="6173786"/>
            <a:ext cx="2895600" cy="365125"/>
          </a:xfrm>
        </p:spPr>
        <p:txBody>
          <a:bodyPr/>
          <a:lstStyle/>
          <a:p>
            <a:pPr>
              <a:defRPr/>
            </a:pPr>
            <a:r>
              <a:rPr lang="it-IT" dirty="0" err="1"/>
              <a:t>Photo</a:t>
            </a:r>
            <a:r>
              <a:rPr lang="it-IT" dirty="0"/>
              <a:t> </a:t>
            </a:r>
            <a:r>
              <a:rPr lang="it-IT" dirty="0" err="1"/>
              <a:t>credits</a:t>
            </a:r>
            <a:r>
              <a:rPr lang="it-IT" dirty="0"/>
              <a:t>: IF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598776"/>
            <a:ext cx="7772400" cy="3830473"/>
          </a:xfrm>
        </p:spPr>
        <p:txBody>
          <a:bodyPr>
            <a:normAutofit/>
          </a:bodyPr>
          <a:lstStyle/>
          <a:p>
            <a:pPr algn="ctr">
              <a:buNone/>
            </a:pPr>
            <a:r>
              <a:rPr lang="it-IT" sz="2800" dirty="0">
                <a:latin typeface="Arial" pitchFamily="34" charset="0"/>
                <a:cs typeface="Arial" pitchFamily="34" charset="0"/>
              </a:rPr>
              <a:t>SOSTENIBILITÀ</a:t>
            </a:r>
          </a:p>
          <a:p>
            <a:pPr algn="ctr">
              <a:buNone/>
            </a:pPr>
            <a:endParaRPr lang="it-IT" sz="2800" dirty="0">
              <a:latin typeface="Arial" pitchFamily="34" charset="0"/>
              <a:cs typeface="Arial" pitchFamily="34" charset="0"/>
            </a:endParaRPr>
          </a:p>
          <a:p>
            <a:pPr algn="just">
              <a:buFont typeface="Wingdings" pitchFamily="2" charset="2"/>
              <a:buChar char="§"/>
            </a:pPr>
            <a:r>
              <a:rPr lang="it-IT" sz="2800" dirty="0">
                <a:latin typeface="Arial" pitchFamily="34" charset="0"/>
                <a:cs typeface="Arial" pitchFamily="34" charset="0"/>
              </a:rPr>
              <a:t>Mobilità</a:t>
            </a:r>
          </a:p>
          <a:p>
            <a:pPr algn="just">
              <a:buFont typeface="Wingdings" pitchFamily="2" charset="2"/>
              <a:buChar char="§"/>
            </a:pPr>
            <a:r>
              <a:rPr lang="it-IT" sz="2800" dirty="0">
                <a:latin typeface="Arial" pitchFamily="34" charset="0"/>
                <a:cs typeface="Arial" pitchFamily="34" charset="0"/>
              </a:rPr>
              <a:t>Tradizione e cultura</a:t>
            </a:r>
          </a:p>
          <a:p>
            <a:pPr algn="just">
              <a:buFont typeface="Wingdings" pitchFamily="2" charset="2"/>
              <a:buChar char="§"/>
            </a:pPr>
            <a:r>
              <a:rPr lang="it-IT" sz="2800" dirty="0">
                <a:latin typeface="Arial" pitchFamily="34" charset="0"/>
                <a:cs typeface="Arial" pitchFamily="34" charset="0"/>
              </a:rPr>
              <a:t>Rapporto diretto con la comunità</a:t>
            </a:r>
          </a:p>
          <a:p>
            <a:pPr marL="0" indent="0" algn="just">
              <a:buNone/>
            </a:pPr>
            <a:endParaRPr lang="it-IT" sz="24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trips(down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604473"/>
            <a:ext cx="7772400" cy="4211215"/>
          </a:xfrm>
        </p:spPr>
        <p:txBody>
          <a:bodyPr>
            <a:normAutofit/>
          </a:bodyPr>
          <a:lstStyle/>
          <a:p>
            <a:pPr algn="ctr">
              <a:buNone/>
            </a:pPr>
            <a:r>
              <a:rPr lang="it-IT" sz="2800" dirty="0">
                <a:latin typeface="Arial" pitchFamily="34" charset="0"/>
                <a:cs typeface="Arial" pitchFamily="34" charset="0"/>
              </a:rPr>
              <a:t>DIMENSIONI CULTURALI</a:t>
            </a:r>
          </a:p>
          <a:p>
            <a:pPr algn="ctr">
              <a:buNone/>
            </a:pPr>
            <a:endParaRPr lang="it-IT" sz="2800" dirty="0">
              <a:latin typeface="Arial" pitchFamily="34" charset="0"/>
              <a:cs typeface="Arial" pitchFamily="34" charset="0"/>
            </a:endParaRPr>
          </a:p>
          <a:p>
            <a:pPr algn="just">
              <a:buFont typeface="Wingdings" pitchFamily="2" charset="2"/>
              <a:buChar char="§"/>
            </a:pPr>
            <a:r>
              <a:rPr lang="it-IT" sz="2800" dirty="0" smtClean="0">
                <a:latin typeface="Arial" pitchFamily="34" charset="0"/>
                <a:cs typeface="Arial" pitchFamily="34" charset="0"/>
              </a:rPr>
              <a:t>Beni culturali</a:t>
            </a:r>
            <a:endParaRPr lang="it-IT" sz="2800" dirty="0">
              <a:latin typeface="Arial" pitchFamily="34" charset="0"/>
              <a:cs typeface="Arial" pitchFamily="34" charset="0"/>
            </a:endParaRPr>
          </a:p>
          <a:p>
            <a:pPr algn="just">
              <a:buFont typeface="Wingdings" pitchFamily="2" charset="2"/>
              <a:buChar char="§"/>
            </a:pPr>
            <a:r>
              <a:rPr lang="it-IT" sz="2800" dirty="0" smtClean="0">
                <a:latin typeface="Arial" pitchFamily="34" charset="0"/>
                <a:cs typeface="Arial" pitchFamily="34" charset="0"/>
              </a:rPr>
              <a:t>Natura e paesaggio </a:t>
            </a:r>
            <a:endParaRPr lang="it-IT" sz="2800" dirty="0">
              <a:latin typeface="Arial" pitchFamily="34" charset="0"/>
              <a:cs typeface="Arial" pitchFamily="34" charset="0"/>
            </a:endParaRPr>
          </a:p>
          <a:p>
            <a:pPr algn="just">
              <a:buFont typeface="Wingdings" pitchFamily="2" charset="2"/>
              <a:buChar char="§"/>
            </a:pPr>
            <a:r>
              <a:rPr lang="it-IT" sz="2800" dirty="0" err="1">
                <a:latin typeface="Arial" pitchFamily="34" charset="0"/>
                <a:cs typeface="Arial" pitchFamily="34" charset="0"/>
              </a:rPr>
              <a:t>Food</a:t>
            </a:r>
            <a:r>
              <a:rPr lang="it-IT" sz="2800" dirty="0">
                <a:latin typeface="Arial" pitchFamily="34" charset="0"/>
                <a:cs typeface="Arial" pitchFamily="34" charset="0"/>
              </a:rPr>
              <a:t> &amp; </a:t>
            </a:r>
            <a:r>
              <a:rPr lang="it-IT" sz="2800" dirty="0" err="1">
                <a:latin typeface="Arial" pitchFamily="34" charset="0"/>
                <a:cs typeface="Arial" pitchFamily="34" charset="0"/>
              </a:rPr>
              <a:t>beverage</a:t>
            </a:r>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trips(down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585260"/>
            <a:ext cx="7772400" cy="4071257"/>
          </a:xfrm>
        </p:spPr>
        <p:txBody>
          <a:bodyPr>
            <a:normAutofit/>
          </a:bodyPr>
          <a:lstStyle/>
          <a:p>
            <a:pPr algn="ctr">
              <a:buNone/>
            </a:pPr>
            <a:r>
              <a:rPr lang="it-IT" sz="2800" dirty="0">
                <a:latin typeface="Arial" pitchFamily="34" charset="0"/>
                <a:cs typeface="Arial" pitchFamily="34" charset="0"/>
              </a:rPr>
              <a:t>COINVOLGIMENTO DEI RESIDENTI</a:t>
            </a:r>
          </a:p>
          <a:p>
            <a:pPr algn="ctr">
              <a:buNone/>
            </a:pPr>
            <a:endParaRPr lang="it-IT" sz="2800" dirty="0">
              <a:latin typeface="Arial" pitchFamily="34" charset="0"/>
              <a:cs typeface="Arial" pitchFamily="34" charset="0"/>
            </a:endParaRPr>
          </a:p>
          <a:p>
            <a:pPr algn="just">
              <a:buFont typeface="Wingdings" pitchFamily="2" charset="2"/>
              <a:buChar char="§"/>
            </a:pPr>
            <a:r>
              <a:rPr lang="it-IT" sz="2800" dirty="0">
                <a:latin typeface="Arial" pitchFamily="34" charset="0"/>
                <a:cs typeface="Arial" pitchFamily="34" charset="0"/>
              </a:rPr>
              <a:t>Partecipazione</a:t>
            </a:r>
          </a:p>
          <a:p>
            <a:pPr algn="just">
              <a:buFont typeface="Wingdings" pitchFamily="2" charset="2"/>
              <a:buChar char="§"/>
            </a:pPr>
            <a:r>
              <a:rPr lang="it-IT" sz="2800" dirty="0" smtClean="0">
                <a:latin typeface="Arial" pitchFamily="34" charset="0"/>
                <a:cs typeface="Arial" pitchFamily="34" charset="0"/>
              </a:rPr>
              <a:t>Responsabilizzazione </a:t>
            </a:r>
          </a:p>
          <a:p>
            <a:pPr algn="just">
              <a:buFont typeface="Wingdings" pitchFamily="2" charset="2"/>
              <a:buChar char="§"/>
            </a:pPr>
            <a:r>
              <a:rPr lang="it-IT" sz="2800" dirty="0" smtClean="0">
                <a:latin typeface="Arial" pitchFamily="34" charset="0"/>
                <a:cs typeface="Arial" pitchFamily="34" charset="0"/>
              </a:rPr>
              <a:t>Ospitalità </a:t>
            </a:r>
            <a:endParaRPr lang="it-IT" sz="2800" dirty="0">
              <a:latin typeface="Arial" pitchFamily="34" charset="0"/>
              <a:cs typeface="Arial" pitchFamily="34" charset="0"/>
            </a:endParaRPr>
          </a:p>
          <a:p>
            <a:pPr algn="just"/>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trips(down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585260"/>
            <a:ext cx="7772400" cy="4509796"/>
          </a:xfrm>
        </p:spPr>
        <p:txBody>
          <a:bodyPr>
            <a:normAutofit lnSpcReduction="10000"/>
          </a:bodyPr>
          <a:lstStyle/>
          <a:p>
            <a:pPr algn="ctr">
              <a:buNone/>
            </a:pPr>
            <a:r>
              <a:rPr lang="it-IT" sz="2800" dirty="0">
                <a:latin typeface="Arial" pitchFamily="34" charset="0"/>
                <a:cs typeface="Arial" pitchFamily="34" charset="0"/>
              </a:rPr>
              <a:t>STAKEHOLDERS E PARTNER</a:t>
            </a:r>
          </a:p>
          <a:p>
            <a:pPr algn="ctr">
              <a:buNone/>
            </a:pPr>
            <a:endParaRPr lang="it-IT" sz="2800" dirty="0" smtClean="0">
              <a:latin typeface="Arial" pitchFamily="34" charset="0"/>
              <a:cs typeface="Arial" pitchFamily="34" charset="0"/>
            </a:endParaRPr>
          </a:p>
          <a:p>
            <a:pPr algn="just">
              <a:buFont typeface="Wingdings" pitchFamily="2" charset="2"/>
              <a:buChar char="§"/>
            </a:pPr>
            <a:r>
              <a:rPr lang="it-IT" sz="2800" dirty="0" smtClean="0">
                <a:latin typeface="Arial" pitchFamily="34" charset="0"/>
                <a:cs typeface="Arial" pitchFamily="34" charset="0"/>
              </a:rPr>
              <a:t>IF – Imola Faenza </a:t>
            </a:r>
            <a:r>
              <a:rPr lang="it-IT" sz="2800" dirty="0" err="1" smtClean="0">
                <a:latin typeface="Arial" pitchFamily="34" charset="0"/>
                <a:cs typeface="Arial" pitchFamily="34" charset="0"/>
              </a:rPr>
              <a:t>Tourism</a:t>
            </a:r>
            <a:r>
              <a:rPr lang="it-IT" sz="2800" dirty="0" smtClean="0">
                <a:latin typeface="Arial" pitchFamily="34" charset="0"/>
                <a:cs typeface="Arial" pitchFamily="34" charset="0"/>
              </a:rPr>
              <a:t> Company</a:t>
            </a:r>
            <a:endParaRPr lang="it-IT" sz="2800" dirty="0">
              <a:latin typeface="Arial" pitchFamily="34" charset="0"/>
              <a:cs typeface="Arial" pitchFamily="34" charset="0"/>
            </a:endParaRPr>
          </a:p>
          <a:p>
            <a:pPr algn="just">
              <a:buFont typeface="Wingdings" pitchFamily="2" charset="2"/>
              <a:buChar char="§"/>
            </a:pPr>
            <a:r>
              <a:rPr lang="it-IT" sz="2800" dirty="0">
                <a:latin typeface="Arial" pitchFamily="34" charset="0"/>
                <a:cs typeface="Arial" pitchFamily="34" charset="0"/>
              </a:rPr>
              <a:t>Artigiani e commercianti</a:t>
            </a:r>
          </a:p>
          <a:p>
            <a:pPr algn="just">
              <a:buFont typeface="Wingdings" pitchFamily="2" charset="2"/>
              <a:buChar char="§"/>
            </a:pPr>
            <a:r>
              <a:rPr lang="it-IT" sz="2800" dirty="0">
                <a:latin typeface="Arial" pitchFamily="34" charset="0"/>
                <a:cs typeface="Arial" pitchFamily="34" charset="0"/>
              </a:rPr>
              <a:t>Strutture ricettive</a:t>
            </a:r>
          </a:p>
          <a:p>
            <a:pPr algn="just">
              <a:buFont typeface="Wingdings" pitchFamily="2" charset="2"/>
              <a:buChar char="§"/>
            </a:pPr>
            <a:r>
              <a:rPr lang="it-IT" sz="2800" dirty="0" smtClean="0">
                <a:latin typeface="Arial" pitchFamily="34" charset="0"/>
                <a:cs typeface="Arial" pitchFamily="34" charset="0"/>
              </a:rPr>
              <a:t>Esercizi di ristorazione </a:t>
            </a:r>
            <a:endParaRPr lang="it-IT" sz="2800" dirty="0">
              <a:latin typeface="Arial" pitchFamily="34" charset="0"/>
              <a:cs typeface="Arial" pitchFamily="34" charset="0"/>
            </a:endParaRPr>
          </a:p>
          <a:p>
            <a:pPr algn="just">
              <a:buFont typeface="Wingdings" pitchFamily="2" charset="2"/>
              <a:buChar char="§"/>
            </a:pPr>
            <a:r>
              <a:rPr lang="it-IT" sz="2800" dirty="0">
                <a:latin typeface="Arial" pitchFamily="34" charset="0"/>
                <a:cs typeface="Arial" pitchFamily="34" charset="0"/>
              </a:rPr>
              <a:t>Associazioni culturali e sportive</a:t>
            </a:r>
          </a:p>
          <a:p>
            <a:pPr algn="just">
              <a:buFont typeface="Wingdings" pitchFamily="2" charset="2"/>
              <a:buChar char="§"/>
            </a:pPr>
            <a:r>
              <a:rPr lang="it-IT" sz="2800" dirty="0">
                <a:latin typeface="Arial" pitchFamily="34" charset="0"/>
                <a:cs typeface="Arial" pitchFamily="34" charset="0"/>
              </a:rPr>
              <a:t>Cooperative sociali e culturali</a:t>
            </a:r>
          </a:p>
          <a:p>
            <a:pPr algn="just">
              <a:buFont typeface="Wingdings" pitchFamily="2" charset="2"/>
              <a:buChar char="§"/>
            </a:pPr>
            <a:r>
              <a:rPr lang="it-IT" sz="2800" dirty="0">
                <a:latin typeface="Arial" pitchFamily="34" charset="0"/>
                <a:cs typeface="Arial" pitchFamily="34" charset="0"/>
              </a:rPr>
              <a:t>Amministrazione comunale e Pro Loco</a:t>
            </a:r>
          </a:p>
          <a:p>
            <a:pPr algn="just"/>
            <a:endParaRPr lang="it-IT" sz="2800" dirty="0">
              <a:latin typeface="Arial" pitchFamily="34" charset="0"/>
              <a:cs typeface="Arial" pitchFamily="34" charset="0"/>
            </a:endParaRPr>
          </a:p>
          <a:p>
            <a:pPr algn="just"/>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trips(down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trips(down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strips(down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strips(down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strips(downLeft)">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a:xfrm>
            <a:off x="615875" y="2693987"/>
            <a:ext cx="7772400" cy="1470025"/>
          </a:xfrm>
        </p:spPr>
        <p:txBody>
          <a:bodyPr>
            <a:normAutofit/>
          </a:bodyPr>
          <a:lstStyle/>
          <a:p>
            <a:r>
              <a:rPr lang="it-IT" sz="3200" dirty="0">
                <a:latin typeface="Arial" pitchFamily="34" charset="0"/>
                <a:cs typeface="Arial" pitchFamily="34" charset="0"/>
              </a:rPr>
              <a:t>GRAZIE PER L’ATTENZIONE</a:t>
            </a:r>
          </a:p>
        </p:txBody>
      </p:sp>
      <p:sp>
        <p:nvSpPr>
          <p:cNvPr id="9" name="Sottotitolo 8"/>
          <p:cNvSpPr>
            <a:spLocks noGrp="1"/>
          </p:cNvSpPr>
          <p:nvPr>
            <p:ph type="subTitle" idx="1"/>
          </p:nvPr>
        </p:nvSpPr>
        <p:spPr/>
        <p:txBody>
          <a:bodyPr/>
          <a:lstStyle/>
          <a:p>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9" name="Connettore 1 8"/>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olo 1"/>
          <p:cNvSpPr txBox="1">
            <a:spLocks/>
          </p:cNvSpPr>
          <p:nvPr/>
        </p:nvSpPr>
        <p:spPr>
          <a:xfrm>
            <a:off x="320201" y="2985796"/>
            <a:ext cx="8506558" cy="204340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t-IT" sz="4000" dirty="0" smtClean="0">
                <a:latin typeface="Arial" charset="0"/>
                <a:ea typeface="Arial" charset="0"/>
                <a:cs typeface="Arial" charset="0"/>
              </a:rPr>
              <a:t>UN </a:t>
            </a:r>
            <a:r>
              <a:rPr lang="it-IT" sz="4000" smtClean="0">
                <a:latin typeface="Arial" charset="0"/>
                <a:ea typeface="Arial" charset="0"/>
                <a:cs typeface="Arial" charset="0"/>
              </a:rPr>
              <a:t>WEEKEND </a:t>
            </a:r>
          </a:p>
          <a:p>
            <a:pPr fontAlgn="auto">
              <a:spcAft>
                <a:spcPts val="0"/>
              </a:spcAft>
            </a:pPr>
            <a:r>
              <a:rPr lang="it-IT" sz="4000" smtClean="0">
                <a:latin typeface="Arial" charset="0"/>
                <a:ea typeface="Arial" charset="0"/>
                <a:cs typeface="Arial" charset="0"/>
              </a:rPr>
              <a:t>NELLA </a:t>
            </a:r>
            <a:r>
              <a:rPr lang="it-IT" sz="4000" dirty="0" smtClean="0">
                <a:latin typeface="Arial" charset="0"/>
                <a:ea typeface="Arial" charset="0"/>
                <a:cs typeface="Arial" charset="0"/>
              </a:rPr>
              <a:t>ROMAGNA FAENTINA</a:t>
            </a:r>
            <a:endParaRPr lang="it-IT" sz="4000" dirty="0">
              <a:latin typeface="Arial" charset="0"/>
              <a:ea typeface="Arial" charset="0"/>
              <a:cs typeface="Arial" charset="0"/>
            </a:endParaRPr>
          </a:p>
        </p:txBody>
      </p:sp>
      <p:pic>
        <p:nvPicPr>
          <p:cNvPr id="14" name="Immagin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15" name="Immagine 14"/>
          <p:cNvPicPr>
            <a:picLocks noChangeAspect="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10" name="Immagine 9">
            <a:extLst>
              <a:ext uri="{FF2B5EF4-FFF2-40B4-BE49-F238E27FC236}">
                <a16:creationId xmlns:a16="http://schemas.microsoft.com/office/drawing/2014/main" xmlns="" id="{9624FE2B-2E94-6043-A257-24F6E2D8D928}"/>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spTree>
    <p:extLst>
      <p:ext uri="{BB962C8B-B14F-4D97-AF65-F5344CB8AC3E}">
        <p14:creationId xmlns:p14="http://schemas.microsoft.com/office/powerpoint/2010/main" xmlns="" val="3626644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9" name="Connettore 1 8"/>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olo 1"/>
          <p:cNvSpPr txBox="1">
            <a:spLocks/>
          </p:cNvSpPr>
          <p:nvPr/>
        </p:nvSpPr>
        <p:spPr>
          <a:xfrm>
            <a:off x="615875" y="1486500"/>
            <a:ext cx="7772400" cy="1016954"/>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t-IT" sz="2800" dirty="0">
                <a:latin typeface="Arial" charset="0"/>
                <a:ea typeface="Arial" charset="0"/>
                <a:cs typeface="Arial" charset="0"/>
              </a:rPr>
              <a:t>UNIONE DELLA </a:t>
            </a:r>
            <a:r>
              <a:rPr lang="it-IT" sz="2800">
                <a:latin typeface="Arial" charset="0"/>
                <a:ea typeface="Arial" charset="0"/>
                <a:cs typeface="Arial" charset="0"/>
              </a:rPr>
              <a:t>ROMAGNA FAENTINA</a:t>
            </a:r>
          </a:p>
          <a:p>
            <a:pPr fontAlgn="auto">
              <a:spcAft>
                <a:spcPts val="0"/>
              </a:spcAft>
            </a:pPr>
            <a:endParaRPr lang="it-IT" sz="2800">
              <a:latin typeface="Arial" charset="0"/>
              <a:ea typeface="Arial" charset="0"/>
              <a:cs typeface="Arial" charset="0"/>
            </a:endParaRPr>
          </a:p>
          <a:p>
            <a:pPr fontAlgn="auto">
              <a:spcAft>
                <a:spcPts val="0"/>
              </a:spcAft>
            </a:pPr>
            <a:endParaRPr lang="it-IT" sz="2800" dirty="0">
              <a:latin typeface="Arial" charset="0"/>
              <a:ea typeface="Arial" charset="0"/>
              <a:cs typeface="Arial" charset="0"/>
            </a:endParaRPr>
          </a:p>
        </p:txBody>
      </p:sp>
      <p:pic>
        <p:nvPicPr>
          <p:cNvPr id="14" name="Immagin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15" name="Immagine 14"/>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4" name="Immagine 3">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5" name="Immagine 6">
            <a:extLst>
              <a:ext uri="{FF2B5EF4-FFF2-40B4-BE49-F238E27FC236}">
                <a16:creationId xmlns:a16="http://schemas.microsoft.com/office/drawing/2014/main" xmlns="" id="{0937916B-850C-4F48-8346-1CB8FF70DB43}"/>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30306" y="2476500"/>
            <a:ext cx="3810000" cy="3810000"/>
          </a:xfrm>
          <a:prstGeom prst="rect">
            <a:avLst/>
          </a:prstGeom>
        </p:spPr>
      </p:pic>
      <p:pic>
        <p:nvPicPr>
          <p:cNvPr id="8" name="Immagine 9">
            <a:hlinkClick r:id="rId9"/>
            <a:extLst>
              <a:ext uri="{FF2B5EF4-FFF2-40B4-BE49-F238E27FC236}">
                <a16:creationId xmlns:a16="http://schemas.microsoft.com/office/drawing/2014/main" xmlns="" id="{50D53E54-E52B-5444-9790-5F4D62BF2AF7}"/>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370474" y="3056318"/>
            <a:ext cx="4203371" cy="2596457"/>
          </a:xfrm>
          <a:prstGeom prst="rect">
            <a:avLst/>
          </a:prstGeom>
        </p:spPr>
      </p:pic>
    </p:spTree>
    <p:extLst>
      <p:ext uri="{BB962C8B-B14F-4D97-AF65-F5344CB8AC3E}">
        <p14:creationId xmlns:p14="http://schemas.microsoft.com/office/powerpoint/2010/main" xmlns="" val="74300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p:nvPr>
        </p:nvSpPr>
        <p:spPr>
          <a:xfrm>
            <a:off x="195943" y="1368982"/>
            <a:ext cx="8262257" cy="5302406"/>
          </a:xfrm>
        </p:spPr>
        <p:txBody>
          <a:bodyPr>
            <a:normAutofit/>
          </a:bodyPr>
          <a:lstStyle/>
          <a:p>
            <a:pPr algn="ctr">
              <a:buNone/>
            </a:pPr>
            <a:r>
              <a:rPr lang="it-IT" sz="2800" dirty="0">
                <a:latin typeface="Arial" pitchFamily="34" charset="0"/>
                <a:cs typeface="Arial" pitchFamily="34" charset="0"/>
              </a:rPr>
              <a:t>ARRIVI E PRESENZE</a:t>
            </a:r>
          </a:p>
          <a:p>
            <a:pPr>
              <a:buNone/>
            </a:pPr>
            <a:endParaRPr lang="it-IT" sz="2800" dirty="0">
              <a:latin typeface="Arial" pitchFamily="34" charset="0"/>
              <a:cs typeface="Arial" pitchFamily="34"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5" name="Connettore 1 4"/>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Immagin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7" name="Immagine 6"/>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8" name="Immagine 7">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graphicFrame>
        <p:nvGraphicFramePr>
          <p:cNvPr id="10" name="Tabella 9"/>
          <p:cNvGraphicFramePr>
            <a:graphicFrameLocks noGrp="1"/>
          </p:cNvGraphicFramePr>
          <p:nvPr>
            <p:extLst>
              <p:ext uri="{D42A27DB-BD31-4B8C-83A1-F6EECF244321}">
                <p14:modId xmlns:p14="http://schemas.microsoft.com/office/powerpoint/2010/main" xmlns="" val="3668512155"/>
              </p:ext>
            </p:extLst>
          </p:nvPr>
        </p:nvGraphicFramePr>
        <p:xfrm>
          <a:off x="772106" y="1818846"/>
          <a:ext cx="7183174" cy="4709160"/>
        </p:xfrm>
        <a:graphic>
          <a:graphicData uri="http://schemas.openxmlformats.org/drawingml/2006/table">
            <a:tbl>
              <a:tblPr firstRow="1" bandRow="1">
                <a:tableStyleId>{22838BEF-8BB2-4498-84A7-C5851F593DF1}</a:tableStyleId>
              </a:tblPr>
              <a:tblGrid>
                <a:gridCol w="1653584">
                  <a:extLst>
                    <a:ext uri="{9D8B030D-6E8A-4147-A177-3AD203B41FA5}">
                      <a16:colId xmlns:a16="http://schemas.microsoft.com/office/drawing/2014/main" xmlns="" val="20000"/>
                    </a:ext>
                  </a:extLst>
                </a:gridCol>
                <a:gridCol w="1049475">
                  <a:extLst>
                    <a:ext uri="{9D8B030D-6E8A-4147-A177-3AD203B41FA5}">
                      <a16:colId xmlns:a16="http://schemas.microsoft.com/office/drawing/2014/main" xmlns="" val="20001"/>
                    </a:ext>
                  </a:extLst>
                </a:gridCol>
                <a:gridCol w="881911">
                  <a:extLst>
                    <a:ext uri="{9D8B030D-6E8A-4147-A177-3AD203B41FA5}">
                      <a16:colId xmlns:a16="http://schemas.microsoft.com/office/drawing/2014/main" xmlns="" val="20002"/>
                    </a:ext>
                  </a:extLst>
                </a:gridCol>
                <a:gridCol w="723167">
                  <a:extLst>
                    <a:ext uri="{9D8B030D-6E8A-4147-A177-3AD203B41FA5}">
                      <a16:colId xmlns:a16="http://schemas.microsoft.com/office/drawing/2014/main" xmlns="" val="20003"/>
                    </a:ext>
                  </a:extLst>
                </a:gridCol>
                <a:gridCol w="822701">
                  <a:extLst>
                    <a:ext uri="{9D8B030D-6E8A-4147-A177-3AD203B41FA5}">
                      <a16:colId xmlns:a16="http://schemas.microsoft.com/office/drawing/2014/main" xmlns="" val="20004"/>
                    </a:ext>
                  </a:extLst>
                </a:gridCol>
                <a:gridCol w="1026168">
                  <a:extLst>
                    <a:ext uri="{9D8B030D-6E8A-4147-A177-3AD203B41FA5}">
                      <a16:colId xmlns:a16="http://schemas.microsoft.com/office/drawing/2014/main" xmlns="" val="20005"/>
                    </a:ext>
                  </a:extLst>
                </a:gridCol>
                <a:gridCol w="1026168">
                  <a:extLst>
                    <a:ext uri="{9D8B030D-6E8A-4147-A177-3AD203B41FA5}">
                      <a16:colId xmlns:a16="http://schemas.microsoft.com/office/drawing/2014/main" xmlns="" val="20006"/>
                    </a:ext>
                  </a:extLst>
                </a:gridCol>
              </a:tblGrid>
              <a:tr h="346835">
                <a:tc>
                  <a:txBody>
                    <a:bodyPr/>
                    <a:lstStyle/>
                    <a:p>
                      <a:pPr algn="l"/>
                      <a:r>
                        <a:rPr lang="it-IT" sz="1100" dirty="0">
                          <a:latin typeface="Arial"/>
                        </a:rPr>
                        <a:t/>
                      </a:r>
                      <a:br>
                        <a:rPr lang="it-IT" sz="1100" dirty="0">
                          <a:latin typeface="Arial"/>
                        </a:rPr>
                      </a:br>
                      <a:endParaRPr lang="it-IT" sz="1100" dirty="0">
                        <a:latin typeface="Arial"/>
                      </a:endParaRPr>
                    </a:p>
                  </a:txBody>
                  <a:tcPr anchor="ctr"/>
                </a:tc>
                <a:tc>
                  <a:txBody>
                    <a:bodyPr/>
                    <a:lstStyle/>
                    <a:p>
                      <a:pPr algn="l"/>
                      <a:r>
                        <a:rPr lang="it-IT" sz="1100" dirty="0">
                          <a:latin typeface="Arial"/>
                        </a:rPr>
                        <a:t/>
                      </a:r>
                      <a:br>
                        <a:rPr lang="it-IT" sz="1100" dirty="0">
                          <a:latin typeface="Arial"/>
                        </a:rPr>
                      </a:br>
                      <a:endParaRPr lang="it-IT" sz="1100" dirty="0">
                        <a:latin typeface="Arial"/>
                      </a:endParaRPr>
                    </a:p>
                  </a:txBody>
                  <a:tcPr anchor="ctr"/>
                </a:tc>
                <a:tc>
                  <a:txBody>
                    <a:bodyPr/>
                    <a:lstStyle/>
                    <a:p>
                      <a:pPr algn="r"/>
                      <a:r>
                        <a:rPr lang="it-IT" sz="1100" b="1" dirty="0">
                          <a:latin typeface="Arial"/>
                        </a:rPr>
                        <a:t>2016</a:t>
                      </a:r>
                      <a:endParaRPr lang="it-IT" sz="1100" dirty="0">
                        <a:latin typeface="Arial"/>
                      </a:endParaRPr>
                    </a:p>
                  </a:txBody>
                  <a:tcPr anchor="ctr"/>
                </a:tc>
                <a:tc>
                  <a:txBody>
                    <a:bodyPr/>
                    <a:lstStyle/>
                    <a:p>
                      <a:pPr algn="r"/>
                      <a:r>
                        <a:rPr lang="it-IT" sz="1100" b="1" dirty="0">
                          <a:latin typeface="Arial"/>
                        </a:rPr>
                        <a:t>2017</a:t>
                      </a:r>
                      <a:endParaRPr lang="it-IT" sz="1100" dirty="0">
                        <a:latin typeface="Arial"/>
                      </a:endParaRPr>
                    </a:p>
                  </a:txBody>
                  <a:tcPr anchor="ctr"/>
                </a:tc>
                <a:tc>
                  <a:txBody>
                    <a:bodyPr/>
                    <a:lstStyle/>
                    <a:p>
                      <a:pPr algn="r"/>
                      <a:r>
                        <a:rPr lang="it-IT" sz="1100" b="1">
                          <a:latin typeface="Arial"/>
                        </a:rPr>
                        <a:t>2018</a:t>
                      </a:r>
                      <a:endParaRPr lang="it-IT" sz="1100">
                        <a:latin typeface="Arial"/>
                      </a:endParaRPr>
                    </a:p>
                  </a:txBody>
                  <a:tcPr anchor="ctr"/>
                </a:tc>
                <a:tc>
                  <a:txBody>
                    <a:bodyPr/>
                    <a:lstStyle/>
                    <a:p>
                      <a:pPr algn="l"/>
                      <a:r>
                        <a:rPr lang="it-IT" sz="1100">
                          <a:latin typeface="Arial"/>
                        </a:rPr>
                        <a:t>Differenza 2016-2018</a:t>
                      </a:r>
                    </a:p>
                  </a:txBody>
                  <a:tcPr anchor="ctr"/>
                </a:tc>
                <a:tc>
                  <a:txBody>
                    <a:bodyPr/>
                    <a:lstStyle/>
                    <a:p>
                      <a:pPr algn="l"/>
                      <a:r>
                        <a:rPr lang="it-IT" sz="1100">
                          <a:latin typeface="Arial"/>
                        </a:rPr>
                        <a:t>% 2016-2018</a:t>
                      </a:r>
                    </a:p>
                  </a:txBody>
                  <a:tcPr anchor="ctr"/>
                </a:tc>
                <a:extLst>
                  <a:ext uri="{0D108BD9-81ED-4DB2-BD59-A6C34878D82A}">
                    <a16:rowId xmlns:a16="http://schemas.microsoft.com/office/drawing/2014/main" xmlns="" val="10000"/>
                  </a:ext>
                </a:extLst>
              </a:tr>
              <a:tr h="210579">
                <a:tc>
                  <a:txBody>
                    <a:bodyPr/>
                    <a:lstStyle/>
                    <a:p>
                      <a:pPr algn="l"/>
                      <a:r>
                        <a:rPr lang="it-IT" sz="1100" b="1">
                          <a:latin typeface="Arial"/>
                        </a:rPr>
                        <a:t>FAENZA</a:t>
                      </a:r>
                      <a:endParaRPr lang="it-IT" sz="1100">
                        <a:latin typeface="Arial"/>
                      </a:endParaRPr>
                    </a:p>
                  </a:txBody>
                  <a:tcPr anchor="ctr"/>
                </a:tc>
                <a:tc>
                  <a:txBody>
                    <a:bodyPr/>
                    <a:lstStyle/>
                    <a:p>
                      <a:pPr algn="l"/>
                      <a:r>
                        <a:rPr lang="it-IT" sz="1100">
                          <a:latin typeface="Arial"/>
                        </a:rPr>
                        <a:t>arrivi</a:t>
                      </a:r>
                    </a:p>
                  </a:txBody>
                  <a:tcPr anchor="ctr"/>
                </a:tc>
                <a:tc>
                  <a:txBody>
                    <a:bodyPr/>
                    <a:lstStyle/>
                    <a:p>
                      <a:pPr algn="r"/>
                      <a:r>
                        <a:rPr lang="it-IT" sz="1100" dirty="0">
                          <a:latin typeface="Arial"/>
                        </a:rPr>
                        <a:t>52.928</a:t>
                      </a:r>
                    </a:p>
                  </a:txBody>
                  <a:tcPr anchor="ctr"/>
                </a:tc>
                <a:tc>
                  <a:txBody>
                    <a:bodyPr/>
                    <a:lstStyle/>
                    <a:p>
                      <a:pPr algn="r"/>
                      <a:r>
                        <a:rPr lang="it-IT" sz="1100" dirty="0">
                          <a:latin typeface="Arial"/>
                        </a:rPr>
                        <a:t>57.384</a:t>
                      </a:r>
                    </a:p>
                  </a:txBody>
                  <a:tcPr anchor="ctr"/>
                </a:tc>
                <a:tc>
                  <a:txBody>
                    <a:bodyPr/>
                    <a:lstStyle/>
                    <a:p>
                      <a:pPr algn="r"/>
                      <a:r>
                        <a:rPr lang="it-IT" sz="1100" dirty="0">
                          <a:latin typeface="Arial"/>
                        </a:rPr>
                        <a:t>60.338</a:t>
                      </a:r>
                    </a:p>
                  </a:txBody>
                  <a:tcPr anchor="ctr"/>
                </a:tc>
                <a:tc>
                  <a:txBody>
                    <a:bodyPr/>
                    <a:lstStyle/>
                    <a:p>
                      <a:pPr algn="r"/>
                      <a:r>
                        <a:rPr lang="it-IT" sz="1100" dirty="0">
                          <a:latin typeface="Arial"/>
                        </a:rPr>
                        <a:t>7.410</a:t>
                      </a:r>
                    </a:p>
                  </a:txBody>
                  <a:tcPr anchor="ctr"/>
                </a:tc>
                <a:tc>
                  <a:txBody>
                    <a:bodyPr/>
                    <a:lstStyle/>
                    <a:p>
                      <a:pPr algn="r"/>
                      <a:r>
                        <a:rPr lang="it-IT" sz="1100">
                          <a:latin typeface="Arial"/>
                        </a:rPr>
                        <a:t>14,00%</a:t>
                      </a:r>
                    </a:p>
                  </a:txBody>
                  <a:tcPr anchor="ctr"/>
                </a:tc>
                <a:extLst>
                  <a:ext uri="{0D108BD9-81ED-4DB2-BD59-A6C34878D82A}">
                    <a16:rowId xmlns:a16="http://schemas.microsoft.com/office/drawing/2014/main" xmlns="" val="10001"/>
                  </a:ext>
                </a:extLst>
              </a:tr>
              <a:tr h="346835">
                <a:tc>
                  <a:txBody>
                    <a:bodyPr/>
                    <a:lstStyle/>
                    <a:p>
                      <a:pPr algn="l"/>
                      <a:r>
                        <a:rPr lang="it-IT" sz="1100" b="1">
                          <a:latin typeface="Arial"/>
                        </a:rPr>
                        <a:t/>
                      </a:r>
                      <a:br>
                        <a:rPr lang="it-IT" sz="1100" b="1">
                          <a:latin typeface="Arial"/>
                        </a:rPr>
                      </a:br>
                      <a:endParaRPr lang="it-IT" sz="1100">
                        <a:latin typeface="Arial"/>
                      </a:endParaRPr>
                    </a:p>
                  </a:txBody>
                  <a:tcPr anchor="ctr"/>
                </a:tc>
                <a:tc>
                  <a:txBody>
                    <a:bodyPr/>
                    <a:lstStyle/>
                    <a:p>
                      <a:pPr algn="l"/>
                      <a:r>
                        <a:rPr lang="it-IT" sz="1100">
                          <a:latin typeface="Arial"/>
                        </a:rPr>
                        <a:t>presenze</a:t>
                      </a:r>
                    </a:p>
                  </a:txBody>
                  <a:tcPr anchor="ctr"/>
                </a:tc>
                <a:tc>
                  <a:txBody>
                    <a:bodyPr/>
                    <a:lstStyle/>
                    <a:p>
                      <a:pPr algn="r"/>
                      <a:r>
                        <a:rPr lang="it-IT" sz="1100" dirty="0">
                          <a:latin typeface="Arial"/>
                        </a:rPr>
                        <a:t>113.793</a:t>
                      </a:r>
                    </a:p>
                  </a:txBody>
                  <a:tcPr anchor="ctr"/>
                </a:tc>
                <a:tc>
                  <a:txBody>
                    <a:bodyPr/>
                    <a:lstStyle/>
                    <a:p>
                      <a:pPr algn="r"/>
                      <a:r>
                        <a:rPr lang="it-IT" sz="1100" dirty="0">
                          <a:latin typeface="Arial"/>
                        </a:rPr>
                        <a:t>141.084</a:t>
                      </a:r>
                    </a:p>
                  </a:txBody>
                  <a:tcPr anchor="ctr"/>
                </a:tc>
                <a:tc>
                  <a:txBody>
                    <a:bodyPr/>
                    <a:lstStyle/>
                    <a:p>
                      <a:pPr algn="r"/>
                      <a:r>
                        <a:rPr lang="it-IT" sz="1100" dirty="0">
                          <a:latin typeface="Arial"/>
                        </a:rPr>
                        <a:t>153.391</a:t>
                      </a:r>
                    </a:p>
                  </a:txBody>
                  <a:tcPr anchor="ctr"/>
                </a:tc>
                <a:tc>
                  <a:txBody>
                    <a:bodyPr/>
                    <a:lstStyle/>
                    <a:p>
                      <a:pPr algn="r"/>
                      <a:r>
                        <a:rPr lang="it-IT" sz="1100" dirty="0">
                          <a:latin typeface="Arial"/>
                        </a:rPr>
                        <a:t>39.598</a:t>
                      </a:r>
                    </a:p>
                  </a:txBody>
                  <a:tcPr anchor="ctr"/>
                </a:tc>
                <a:tc>
                  <a:txBody>
                    <a:bodyPr/>
                    <a:lstStyle/>
                    <a:p>
                      <a:pPr algn="r"/>
                      <a:r>
                        <a:rPr lang="it-IT" sz="1100">
                          <a:latin typeface="Arial"/>
                        </a:rPr>
                        <a:t>34,80%</a:t>
                      </a:r>
                    </a:p>
                  </a:txBody>
                  <a:tcPr anchor="ctr"/>
                </a:tc>
                <a:extLst>
                  <a:ext uri="{0D108BD9-81ED-4DB2-BD59-A6C34878D82A}">
                    <a16:rowId xmlns:a16="http://schemas.microsoft.com/office/drawing/2014/main" xmlns="" val="10002"/>
                  </a:ext>
                </a:extLst>
              </a:tr>
              <a:tr h="210579">
                <a:tc>
                  <a:txBody>
                    <a:bodyPr/>
                    <a:lstStyle/>
                    <a:p>
                      <a:pPr algn="l"/>
                      <a:r>
                        <a:rPr lang="it-IT" sz="1100" b="1">
                          <a:latin typeface="Arial"/>
                        </a:rPr>
                        <a:t>BRISIGHELLA</a:t>
                      </a:r>
                      <a:endParaRPr lang="it-IT" sz="1100">
                        <a:latin typeface="Arial"/>
                      </a:endParaRPr>
                    </a:p>
                  </a:txBody>
                  <a:tcPr anchor="ctr"/>
                </a:tc>
                <a:tc>
                  <a:txBody>
                    <a:bodyPr/>
                    <a:lstStyle/>
                    <a:p>
                      <a:pPr algn="l"/>
                      <a:r>
                        <a:rPr lang="it-IT" sz="1100">
                          <a:latin typeface="Arial"/>
                        </a:rPr>
                        <a:t>arrivi</a:t>
                      </a:r>
                    </a:p>
                  </a:txBody>
                  <a:tcPr anchor="ctr"/>
                </a:tc>
                <a:tc>
                  <a:txBody>
                    <a:bodyPr/>
                    <a:lstStyle/>
                    <a:p>
                      <a:pPr algn="r"/>
                      <a:r>
                        <a:rPr lang="it-IT" sz="1100" dirty="0">
                          <a:latin typeface="Arial"/>
                        </a:rPr>
                        <a:t>14.959</a:t>
                      </a:r>
                    </a:p>
                  </a:txBody>
                  <a:tcPr anchor="ctr"/>
                </a:tc>
                <a:tc>
                  <a:txBody>
                    <a:bodyPr/>
                    <a:lstStyle/>
                    <a:p>
                      <a:pPr algn="r"/>
                      <a:r>
                        <a:rPr lang="it-IT" sz="1100" dirty="0">
                          <a:latin typeface="Arial"/>
                        </a:rPr>
                        <a:t>17.704</a:t>
                      </a:r>
                    </a:p>
                  </a:txBody>
                  <a:tcPr anchor="ctr"/>
                </a:tc>
                <a:tc>
                  <a:txBody>
                    <a:bodyPr/>
                    <a:lstStyle/>
                    <a:p>
                      <a:pPr algn="r"/>
                      <a:r>
                        <a:rPr lang="it-IT" sz="1100" dirty="0">
                          <a:latin typeface="Arial"/>
                        </a:rPr>
                        <a:t>17.309</a:t>
                      </a:r>
                    </a:p>
                  </a:txBody>
                  <a:tcPr anchor="ctr"/>
                </a:tc>
                <a:tc>
                  <a:txBody>
                    <a:bodyPr/>
                    <a:lstStyle/>
                    <a:p>
                      <a:pPr algn="r"/>
                      <a:r>
                        <a:rPr lang="it-IT" sz="1100" dirty="0">
                          <a:latin typeface="Arial"/>
                        </a:rPr>
                        <a:t>2.350</a:t>
                      </a:r>
                    </a:p>
                  </a:txBody>
                  <a:tcPr anchor="ctr"/>
                </a:tc>
                <a:tc>
                  <a:txBody>
                    <a:bodyPr/>
                    <a:lstStyle/>
                    <a:p>
                      <a:pPr algn="r"/>
                      <a:r>
                        <a:rPr lang="it-IT" sz="1100" dirty="0">
                          <a:latin typeface="Arial"/>
                        </a:rPr>
                        <a:t>15,71%</a:t>
                      </a:r>
                    </a:p>
                  </a:txBody>
                  <a:tcPr anchor="ctr"/>
                </a:tc>
                <a:extLst>
                  <a:ext uri="{0D108BD9-81ED-4DB2-BD59-A6C34878D82A}">
                    <a16:rowId xmlns:a16="http://schemas.microsoft.com/office/drawing/2014/main" xmlns="" val="10003"/>
                  </a:ext>
                </a:extLst>
              </a:tr>
              <a:tr h="346835">
                <a:tc>
                  <a:txBody>
                    <a:bodyPr/>
                    <a:lstStyle/>
                    <a:p>
                      <a:pPr algn="l"/>
                      <a:r>
                        <a:rPr lang="it-IT" sz="1100" b="1">
                          <a:latin typeface="Arial"/>
                        </a:rPr>
                        <a:t/>
                      </a:r>
                      <a:br>
                        <a:rPr lang="it-IT" sz="1100" b="1">
                          <a:latin typeface="Arial"/>
                        </a:rPr>
                      </a:br>
                      <a:endParaRPr lang="it-IT" sz="1100">
                        <a:latin typeface="Arial"/>
                      </a:endParaRPr>
                    </a:p>
                  </a:txBody>
                  <a:tcPr anchor="ctr"/>
                </a:tc>
                <a:tc>
                  <a:txBody>
                    <a:bodyPr/>
                    <a:lstStyle/>
                    <a:p>
                      <a:pPr algn="l"/>
                      <a:r>
                        <a:rPr lang="it-IT" sz="1100">
                          <a:latin typeface="Arial"/>
                        </a:rPr>
                        <a:t>presenze</a:t>
                      </a:r>
                    </a:p>
                  </a:txBody>
                  <a:tcPr anchor="ctr"/>
                </a:tc>
                <a:tc>
                  <a:txBody>
                    <a:bodyPr/>
                    <a:lstStyle/>
                    <a:p>
                      <a:pPr algn="r"/>
                      <a:r>
                        <a:rPr lang="it-IT" sz="1100" dirty="0">
                          <a:latin typeface="Arial"/>
                        </a:rPr>
                        <a:t>33.183</a:t>
                      </a:r>
                    </a:p>
                  </a:txBody>
                  <a:tcPr anchor="ctr"/>
                </a:tc>
                <a:tc>
                  <a:txBody>
                    <a:bodyPr/>
                    <a:lstStyle/>
                    <a:p>
                      <a:pPr algn="r"/>
                      <a:r>
                        <a:rPr lang="it-IT" sz="1100" dirty="0">
                          <a:latin typeface="Arial"/>
                        </a:rPr>
                        <a:t>37.530</a:t>
                      </a:r>
                    </a:p>
                  </a:txBody>
                  <a:tcPr anchor="ctr"/>
                </a:tc>
                <a:tc>
                  <a:txBody>
                    <a:bodyPr/>
                    <a:lstStyle/>
                    <a:p>
                      <a:pPr algn="r"/>
                      <a:r>
                        <a:rPr lang="it-IT" sz="1100" dirty="0">
                          <a:latin typeface="Arial"/>
                        </a:rPr>
                        <a:t>35.820</a:t>
                      </a:r>
                    </a:p>
                  </a:txBody>
                  <a:tcPr anchor="ctr"/>
                </a:tc>
                <a:tc>
                  <a:txBody>
                    <a:bodyPr/>
                    <a:lstStyle/>
                    <a:p>
                      <a:pPr algn="r"/>
                      <a:r>
                        <a:rPr lang="it-IT" sz="1100" dirty="0">
                          <a:latin typeface="Arial"/>
                        </a:rPr>
                        <a:t>2.637</a:t>
                      </a:r>
                    </a:p>
                  </a:txBody>
                  <a:tcPr anchor="ctr"/>
                </a:tc>
                <a:tc>
                  <a:txBody>
                    <a:bodyPr/>
                    <a:lstStyle/>
                    <a:p>
                      <a:pPr algn="r"/>
                      <a:r>
                        <a:rPr lang="it-IT" sz="1100" dirty="0">
                          <a:latin typeface="Arial"/>
                        </a:rPr>
                        <a:t>7,95%</a:t>
                      </a:r>
                    </a:p>
                  </a:txBody>
                  <a:tcPr anchor="ctr"/>
                </a:tc>
                <a:extLst>
                  <a:ext uri="{0D108BD9-81ED-4DB2-BD59-A6C34878D82A}">
                    <a16:rowId xmlns:a16="http://schemas.microsoft.com/office/drawing/2014/main" xmlns="" val="10004"/>
                  </a:ext>
                </a:extLst>
              </a:tr>
              <a:tr h="210579">
                <a:tc>
                  <a:txBody>
                    <a:bodyPr/>
                    <a:lstStyle/>
                    <a:p>
                      <a:pPr algn="l"/>
                      <a:r>
                        <a:rPr lang="it-IT" sz="1100" b="1">
                          <a:latin typeface="Arial"/>
                        </a:rPr>
                        <a:t>CASOLA VALSENIO</a:t>
                      </a:r>
                      <a:endParaRPr lang="it-IT" sz="1100">
                        <a:latin typeface="Arial"/>
                      </a:endParaRPr>
                    </a:p>
                  </a:txBody>
                  <a:tcPr anchor="ctr"/>
                </a:tc>
                <a:tc>
                  <a:txBody>
                    <a:bodyPr/>
                    <a:lstStyle/>
                    <a:p>
                      <a:pPr algn="l"/>
                      <a:r>
                        <a:rPr lang="it-IT" sz="1100">
                          <a:latin typeface="Arial"/>
                        </a:rPr>
                        <a:t>arrivi</a:t>
                      </a:r>
                    </a:p>
                  </a:txBody>
                  <a:tcPr anchor="ctr"/>
                </a:tc>
                <a:tc>
                  <a:txBody>
                    <a:bodyPr/>
                    <a:lstStyle/>
                    <a:p>
                      <a:pPr algn="r"/>
                      <a:r>
                        <a:rPr lang="it-IT" sz="1100" dirty="0">
                          <a:latin typeface="Arial"/>
                        </a:rPr>
                        <a:t>1.698</a:t>
                      </a:r>
                    </a:p>
                  </a:txBody>
                  <a:tcPr anchor="ctr"/>
                </a:tc>
                <a:tc>
                  <a:txBody>
                    <a:bodyPr/>
                    <a:lstStyle/>
                    <a:p>
                      <a:pPr algn="r"/>
                      <a:r>
                        <a:rPr lang="it-IT" sz="1100" dirty="0">
                          <a:latin typeface="Arial"/>
                        </a:rPr>
                        <a:t>2.003</a:t>
                      </a:r>
                    </a:p>
                  </a:txBody>
                  <a:tcPr anchor="ctr"/>
                </a:tc>
                <a:tc>
                  <a:txBody>
                    <a:bodyPr/>
                    <a:lstStyle/>
                    <a:p>
                      <a:pPr algn="r"/>
                      <a:r>
                        <a:rPr lang="it-IT" sz="1100" dirty="0">
                          <a:latin typeface="Arial"/>
                        </a:rPr>
                        <a:t>3.227</a:t>
                      </a:r>
                    </a:p>
                  </a:txBody>
                  <a:tcPr anchor="ctr"/>
                </a:tc>
                <a:tc>
                  <a:txBody>
                    <a:bodyPr/>
                    <a:lstStyle/>
                    <a:p>
                      <a:pPr algn="r"/>
                      <a:r>
                        <a:rPr lang="it-IT" sz="1100" dirty="0">
                          <a:latin typeface="Arial"/>
                        </a:rPr>
                        <a:t>1.529</a:t>
                      </a:r>
                    </a:p>
                  </a:txBody>
                  <a:tcPr anchor="ctr"/>
                </a:tc>
                <a:tc>
                  <a:txBody>
                    <a:bodyPr/>
                    <a:lstStyle/>
                    <a:p>
                      <a:pPr algn="r"/>
                      <a:r>
                        <a:rPr lang="it-IT" sz="1100" dirty="0">
                          <a:latin typeface="Arial"/>
                        </a:rPr>
                        <a:t>90,05%</a:t>
                      </a:r>
                    </a:p>
                  </a:txBody>
                  <a:tcPr anchor="ctr"/>
                </a:tc>
                <a:extLst>
                  <a:ext uri="{0D108BD9-81ED-4DB2-BD59-A6C34878D82A}">
                    <a16:rowId xmlns:a16="http://schemas.microsoft.com/office/drawing/2014/main" xmlns="" val="10005"/>
                  </a:ext>
                </a:extLst>
              </a:tr>
              <a:tr h="346835">
                <a:tc>
                  <a:txBody>
                    <a:bodyPr/>
                    <a:lstStyle/>
                    <a:p>
                      <a:pPr algn="l"/>
                      <a:r>
                        <a:rPr lang="it-IT" sz="1100" b="1">
                          <a:latin typeface="Arial"/>
                        </a:rPr>
                        <a:t/>
                      </a:r>
                      <a:br>
                        <a:rPr lang="it-IT" sz="1100" b="1">
                          <a:latin typeface="Arial"/>
                        </a:rPr>
                      </a:br>
                      <a:endParaRPr lang="it-IT" sz="1100">
                        <a:latin typeface="Arial"/>
                      </a:endParaRPr>
                    </a:p>
                  </a:txBody>
                  <a:tcPr anchor="ctr"/>
                </a:tc>
                <a:tc>
                  <a:txBody>
                    <a:bodyPr/>
                    <a:lstStyle/>
                    <a:p>
                      <a:pPr algn="l"/>
                      <a:r>
                        <a:rPr lang="it-IT" sz="1100">
                          <a:latin typeface="Arial"/>
                        </a:rPr>
                        <a:t>presenze</a:t>
                      </a:r>
                    </a:p>
                  </a:txBody>
                  <a:tcPr anchor="ctr"/>
                </a:tc>
                <a:tc>
                  <a:txBody>
                    <a:bodyPr/>
                    <a:lstStyle/>
                    <a:p>
                      <a:pPr algn="r"/>
                      <a:r>
                        <a:rPr lang="it-IT" sz="1100" dirty="0">
                          <a:latin typeface="Arial"/>
                        </a:rPr>
                        <a:t>3.636</a:t>
                      </a:r>
                    </a:p>
                  </a:txBody>
                  <a:tcPr anchor="ctr"/>
                </a:tc>
                <a:tc>
                  <a:txBody>
                    <a:bodyPr/>
                    <a:lstStyle/>
                    <a:p>
                      <a:pPr algn="r"/>
                      <a:r>
                        <a:rPr lang="it-IT" sz="1100" dirty="0">
                          <a:latin typeface="Arial"/>
                        </a:rPr>
                        <a:t>4.799</a:t>
                      </a:r>
                    </a:p>
                  </a:txBody>
                  <a:tcPr anchor="ctr"/>
                </a:tc>
                <a:tc>
                  <a:txBody>
                    <a:bodyPr/>
                    <a:lstStyle/>
                    <a:p>
                      <a:pPr algn="r"/>
                      <a:r>
                        <a:rPr lang="it-IT" sz="1100" dirty="0">
                          <a:latin typeface="Arial"/>
                        </a:rPr>
                        <a:t>8.570</a:t>
                      </a:r>
                    </a:p>
                  </a:txBody>
                  <a:tcPr anchor="ctr"/>
                </a:tc>
                <a:tc>
                  <a:txBody>
                    <a:bodyPr/>
                    <a:lstStyle/>
                    <a:p>
                      <a:pPr algn="r"/>
                      <a:r>
                        <a:rPr lang="it-IT" sz="1100" dirty="0">
                          <a:latin typeface="Arial"/>
                        </a:rPr>
                        <a:t>4.934</a:t>
                      </a:r>
                    </a:p>
                  </a:txBody>
                  <a:tcPr anchor="ctr"/>
                </a:tc>
                <a:tc>
                  <a:txBody>
                    <a:bodyPr/>
                    <a:lstStyle/>
                    <a:p>
                      <a:pPr algn="r"/>
                      <a:r>
                        <a:rPr lang="it-IT" sz="1100" dirty="0">
                          <a:latin typeface="Arial"/>
                        </a:rPr>
                        <a:t>135,70%</a:t>
                      </a:r>
                    </a:p>
                  </a:txBody>
                  <a:tcPr anchor="ctr"/>
                </a:tc>
                <a:extLst>
                  <a:ext uri="{0D108BD9-81ED-4DB2-BD59-A6C34878D82A}">
                    <a16:rowId xmlns:a16="http://schemas.microsoft.com/office/drawing/2014/main" xmlns="" val="10006"/>
                  </a:ext>
                </a:extLst>
              </a:tr>
              <a:tr h="210579">
                <a:tc>
                  <a:txBody>
                    <a:bodyPr/>
                    <a:lstStyle/>
                    <a:p>
                      <a:pPr algn="l"/>
                      <a:r>
                        <a:rPr lang="it-IT" sz="1100" b="1">
                          <a:latin typeface="Arial"/>
                        </a:rPr>
                        <a:t>RIOLO TERME</a:t>
                      </a:r>
                      <a:endParaRPr lang="it-IT" sz="1100">
                        <a:latin typeface="Arial"/>
                      </a:endParaRPr>
                    </a:p>
                  </a:txBody>
                  <a:tcPr anchor="ctr"/>
                </a:tc>
                <a:tc>
                  <a:txBody>
                    <a:bodyPr/>
                    <a:lstStyle/>
                    <a:p>
                      <a:pPr algn="l"/>
                      <a:r>
                        <a:rPr lang="it-IT" sz="1100">
                          <a:latin typeface="Arial"/>
                        </a:rPr>
                        <a:t>arrivi</a:t>
                      </a:r>
                    </a:p>
                  </a:txBody>
                  <a:tcPr anchor="ctr"/>
                </a:tc>
                <a:tc>
                  <a:txBody>
                    <a:bodyPr/>
                    <a:lstStyle/>
                    <a:p>
                      <a:pPr algn="r"/>
                      <a:r>
                        <a:rPr lang="it-IT" sz="1100" dirty="0">
                          <a:latin typeface="Arial"/>
                        </a:rPr>
                        <a:t>12.048</a:t>
                      </a:r>
                    </a:p>
                  </a:txBody>
                  <a:tcPr anchor="ctr"/>
                </a:tc>
                <a:tc>
                  <a:txBody>
                    <a:bodyPr/>
                    <a:lstStyle/>
                    <a:p>
                      <a:pPr algn="r"/>
                      <a:r>
                        <a:rPr lang="it-IT" sz="1100" dirty="0">
                          <a:latin typeface="Arial"/>
                        </a:rPr>
                        <a:t>16.840</a:t>
                      </a:r>
                    </a:p>
                  </a:txBody>
                  <a:tcPr anchor="ctr"/>
                </a:tc>
                <a:tc>
                  <a:txBody>
                    <a:bodyPr/>
                    <a:lstStyle/>
                    <a:p>
                      <a:pPr algn="r"/>
                      <a:r>
                        <a:rPr lang="it-IT" sz="1100" dirty="0">
                          <a:latin typeface="Arial"/>
                        </a:rPr>
                        <a:t>17.711</a:t>
                      </a:r>
                    </a:p>
                  </a:txBody>
                  <a:tcPr anchor="ctr"/>
                </a:tc>
                <a:tc>
                  <a:txBody>
                    <a:bodyPr/>
                    <a:lstStyle/>
                    <a:p>
                      <a:pPr algn="r"/>
                      <a:r>
                        <a:rPr lang="it-IT" sz="1100" dirty="0">
                          <a:latin typeface="Arial"/>
                        </a:rPr>
                        <a:t>5.663</a:t>
                      </a:r>
                    </a:p>
                  </a:txBody>
                  <a:tcPr anchor="ctr"/>
                </a:tc>
                <a:tc>
                  <a:txBody>
                    <a:bodyPr/>
                    <a:lstStyle/>
                    <a:p>
                      <a:pPr algn="r"/>
                      <a:r>
                        <a:rPr lang="it-IT" sz="1100" dirty="0">
                          <a:latin typeface="Arial"/>
                        </a:rPr>
                        <a:t>47,00%</a:t>
                      </a:r>
                    </a:p>
                  </a:txBody>
                  <a:tcPr anchor="ctr"/>
                </a:tc>
                <a:extLst>
                  <a:ext uri="{0D108BD9-81ED-4DB2-BD59-A6C34878D82A}">
                    <a16:rowId xmlns:a16="http://schemas.microsoft.com/office/drawing/2014/main" xmlns="" val="10007"/>
                  </a:ext>
                </a:extLst>
              </a:tr>
              <a:tr h="346835">
                <a:tc>
                  <a:txBody>
                    <a:bodyPr/>
                    <a:lstStyle/>
                    <a:p>
                      <a:pPr algn="l"/>
                      <a:r>
                        <a:rPr lang="it-IT" sz="1100" b="1">
                          <a:latin typeface="Arial"/>
                        </a:rPr>
                        <a:t/>
                      </a:r>
                      <a:br>
                        <a:rPr lang="it-IT" sz="1100" b="1">
                          <a:latin typeface="Arial"/>
                        </a:rPr>
                      </a:br>
                      <a:endParaRPr lang="it-IT" sz="1100">
                        <a:latin typeface="Arial"/>
                      </a:endParaRPr>
                    </a:p>
                  </a:txBody>
                  <a:tcPr anchor="ctr"/>
                </a:tc>
                <a:tc>
                  <a:txBody>
                    <a:bodyPr/>
                    <a:lstStyle/>
                    <a:p>
                      <a:pPr algn="l"/>
                      <a:r>
                        <a:rPr lang="it-IT" sz="1100">
                          <a:latin typeface="Arial"/>
                        </a:rPr>
                        <a:t>presenze</a:t>
                      </a:r>
                    </a:p>
                  </a:txBody>
                  <a:tcPr anchor="ctr"/>
                </a:tc>
                <a:tc>
                  <a:txBody>
                    <a:bodyPr/>
                    <a:lstStyle/>
                    <a:p>
                      <a:pPr algn="r"/>
                      <a:r>
                        <a:rPr lang="it-IT" sz="1100" dirty="0">
                          <a:latin typeface="Arial"/>
                        </a:rPr>
                        <a:t>55.175</a:t>
                      </a:r>
                    </a:p>
                  </a:txBody>
                  <a:tcPr anchor="ctr"/>
                </a:tc>
                <a:tc>
                  <a:txBody>
                    <a:bodyPr/>
                    <a:lstStyle/>
                    <a:p>
                      <a:pPr algn="r"/>
                      <a:r>
                        <a:rPr lang="it-IT" sz="1100" dirty="0">
                          <a:latin typeface="Arial"/>
                        </a:rPr>
                        <a:t>62.837</a:t>
                      </a:r>
                    </a:p>
                  </a:txBody>
                  <a:tcPr anchor="ctr"/>
                </a:tc>
                <a:tc>
                  <a:txBody>
                    <a:bodyPr/>
                    <a:lstStyle/>
                    <a:p>
                      <a:pPr algn="r"/>
                      <a:r>
                        <a:rPr lang="it-IT" sz="1100" dirty="0">
                          <a:latin typeface="Arial"/>
                        </a:rPr>
                        <a:t>69.043</a:t>
                      </a:r>
                    </a:p>
                  </a:txBody>
                  <a:tcPr anchor="ctr"/>
                </a:tc>
                <a:tc>
                  <a:txBody>
                    <a:bodyPr/>
                    <a:lstStyle/>
                    <a:p>
                      <a:pPr algn="r"/>
                      <a:r>
                        <a:rPr lang="it-IT" sz="1100" dirty="0">
                          <a:latin typeface="Arial"/>
                        </a:rPr>
                        <a:t>13.868</a:t>
                      </a:r>
                    </a:p>
                  </a:txBody>
                  <a:tcPr anchor="ctr"/>
                </a:tc>
                <a:tc>
                  <a:txBody>
                    <a:bodyPr/>
                    <a:lstStyle/>
                    <a:p>
                      <a:pPr algn="r"/>
                      <a:r>
                        <a:rPr lang="it-IT" sz="1100" dirty="0">
                          <a:latin typeface="Arial"/>
                        </a:rPr>
                        <a:t>25,13%</a:t>
                      </a:r>
                    </a:p>
                  </a:txBody>
                  <a:tcPr anchor="ctr"/>
                </a:tc>
                <a:extLst>
                  <a:ext uri="{0D108BD9-81ED-4DB2-BD59-A6C34878D82A}">
                    <a16:rowId xmlns:a16="http://schemas.microsoft.com/office/drawing/2014/main" xmlns="" val="10008"/>
                  </a:ext>
                </a:extLst>
              </a:tr>
              <a:tr h="346835">
                <a:tc>
                  <a:txBody>
                    <a:bodyPr/>
                    <a:lstStyle/>
                    <a:p>
                      <a:pPr algn="l"/>
                      <a:r>
                        <a:rPr lang="it-IT" sz="1100" b="1">
                          <a:latin typeface="Arial"/>
                        </a:rPr>
                        <a:t>SOLAROLO-CASTEL BOLOGNESE</a:t>
                      </a:r>
                      <a:endParaRPr lang="it-IT" sz="1100">
                        <a:latin typeface="Arial"/>
                      </a:endParaRPr>
                    </a:p>
                  </a:txBody>
                  <a:tcPr anchor="ctr"/>
                </a:tc>
                <a:tc>
                  <a:txBody>
                    <a:bodyPr/>
                    <a:lstStyle/>
                    <a:p>
                      <a:pPr algn="l"/>
                      <a:r>
                        <a:rPr lang="it-IT" sz="1100">
                          <a:latin typeface="Arial"/>
                        </a:rPr>
                        <a:t>arrivi</a:t>
                      </a:r>
                    </a:p>
                  </a:txBody>
                  <a:tcPr anchor="ctr"/>
                </a:tc>
                <a:tc>
                  <a:txBody>
                    <a:bodyPr/>
                    <a:lstStyle/>
                    <a:p>
                      <a:pPr algn="r"/>
                      <a:r>
                        <a:rPr lang="it-IT" sz="1100" dirty="0">
                          <a:latin typeface="Arial"/>
                        </a:rPr>
                        <a:t>228</a:t>
                      </a:r>
                    </a:p>
                  </a:txBody>
                  <a:tcPr anchor="ctr"/>
                </a:tc>
                <a:tc>
                  <a:txBody>
                    <a:bodyPr/>
                    <a:lstStyle/>
                    <a:p>
                      <a:pPr algn="r"/>
                      <a:r>
                        <a:rPr lang="it-IT" sz="1100" dirty="0">
                          <a:latin typeface="Arial"/>
                        </a:rPr>
                        <a:t>645</a:t>
                      </a:r>
                    </a:p>
                  </a:txBody>
                  <a:tcPr anchor="ctr"/>
                </a:tc>
                <a:tc>
                  <a:txBody>
                    <a:bodyPr/>
                    <a:lstStyle/>
                    <a:p>
                      <a:pPr algn="r"/>
                      <a:r>
                        <a:rPr lang="it-IT" sz="1100" dirty="0">
                          <a:latin typeface="Arial"/>
                        </a:rPr>
                        <a:t>794</a:t>
                      </a:r>
                    </a:p>
                  </a:txBody>
                  <a:tcPr anchor="ctr"/>
                </a:tc>
                <a:tc>
                  <a:txBody>
                    <a:bodyPr/>
                    <a:lstStyle/>
                    <a:p>
                      <a:pPr algn="r"/>
                      <a:r>
                        <a:rPr lang="it-IT" sz="1100" dirty="0">
                          <a:latin typeface="Arial"/>
                        </a:rPr>
                        <a:t>566</a:t>
                      </a:r>
                    </a:p>
                  </a:txBody>
                  <a:tcPr anchor="ctr"/>
                </a:tc>
                <a:tc>
                  <a:txBody>
                    <a:bodyPr/>
                    <a:lstStyle/>
                    <a:p>
                      <a:pPr algn="r"/>
                      <a:r>
                        <a:rPr lang="it-IT" sz="1100">
                          <a:latin typeface="Arial"/>
                        </a:rPr>
                        <a:t>248,25%</a:t>
                      </a:r>
                    </a:p>
                  </a:txBody>
                  <a:tcPr anchor="ctr"/>
                </a:tc>
                <a:extLst>
                  <a:ext uri="{0D108BD9-81ED-4DB2-BD59-A6C34878D82A}">
                    <a16:rowId xmlns:a16="http://schemas.microsoft.com/office/drawing/2014/main" xmlns="" val="10009"/>
                  </a:ext>
                </a:extLst>
              </a:tr>
              <a:tr h="346835">
                <a:tc>
                  <a:txBody>
                    <a:bodyPr/>
                    <a:lstStyle/>
                    <a:p>
                      <a:pPr algn="l"/>
                      <a:r>
                        <a:rPr lang="it-IT" sz="1100" b="1">
                          <a:latin typeface="Arial"/>
                        </a:rPr>
                        <a:t/>
                      </a:r>
                      <a:br>
                        <a:rPr lang="it-IT" sz="1100" b="1">
                          <a:latin typeface="Arial"/>
                        </a:rPr>
                      </a:br>
                      <a:endParaRPr lang="it-IT" sz="1100">
                        <a:latin typeface="Arial"/>
                      </a:endParaRPr>
                    </a:p>
                  </a:txBody>
                  <a:tcPr anchor="ctr"/>
                </a:tc>
                <a:tc>
                  <a:txBody>
                    <a:bodyPr/>
                    <a:lstStyle/>
                    <a:p>
                      <a:pPr algn="l"/>
                      <a:r>
                        <a:rPr lang="it-IT" sz="1100">
                          <a:latin typeface="Arial"/>
                        </a:rPr>
                        <a:t>presenze</a:t>
                      </a:r>
                    </a:p>
                  </a:txBody>
                  <a:tcPr anchor="ctr"/>
                </a:tc>
                <a:tc>
                  <a:txBody>
                    <a:bodyPr/>
                    <a:lstStyle/>
                    <a:p>
                      <a:pPr algn="r"/>
                      <a:r>
                        <a:rPr lang="it-IT" sz="1100" dirty="0">
                          <a:latin typeface="Arial"/>
                        </a:rPr>
                        <a:t>703</a:t>
                      </a:r>
                    </a:p>
                  </a:txBody>
                  <a:tcPr anchor="ctr"/>
                </a:tc>
                <a:tc>
                  <a:txBody>
                    <a:bodyPr/>
                    <a:lstStyle/>
                    <a:p>
                      <a:pPr algn="r"/>
                      <a:r>
                        <a:rPr lang="it-IT" sz="1100" dirty="0">
                          <a:latin typeface="Arial"/>
                        </a:rPr>
                        <a:t>1.083</a:t>
                      </a:r>
                    </a:p>
                  </a:txBody>
                  <a:tcPr anchor="ctr"/>
                </a:tc>
                <a:tc>
                  <a:txBody>
                    <a:bodyPr/>
                    <a:lstStyle/>
                    <a:p>
                      <a:pPr algn="r"/>
                      <a:r>
                        <a:rPr lang="it-IT" sz="1100" dirty="0">
                          <a:latin typeface="Arial"/>
                        </a:rPr>
                        <a:t>1.486</a:t>
                      </a:r>
                    </a:p>
                  </a:txBody>
                  <a:tcPr anchor="ctr"/>
                </a:tc>
                <a:tc>
                  <a:txBody>
                    <a:bodyPr/>
                    <a:lstStyle/>
                    <a:p>
                      <a:pPr algn="r"/>
                      <a:r>
                        <a:rPr lang="it-IT" sz="1100" dirty="0">
                          <a:latin typeface="Arial"/>
                        </a:rPr>
                        <a:t>783</a:t>
                      </a:r>
                    </a:p>
                  </a:txBody>
                  <a:tcPr anchor="ctr"/>
                </a:tc>
                <a:tc>
                  <a:txBody>
                    <a:bodyPr/>
                    <a:lstStyle/>
                    <a:p>
                      <a:pPr algn="r"/>
                      <a:r>
                        <a:rPr lang="it-IT" sz="1100">
                          <a:latin typeface="Arial"/>
                        </a:rPr>
                        <a:t>111,38%</a:t>
                      </a:r>
                    </a:p>
                  </a:txBody>
                  <a:tcPr anchor="ctr"/>
                </a:tc>
                <a:extLst>
                  <a:ext uri="{0D108BD9-81ED-4DB2-BD59-A6C34878D82A}">
                    <a16:rowId xmlns:a16="http://schemas.microsoft.com/office/drawing/2014/main" xmlns="" val="10010"/>
                  </a:ext>
                </a:extLst>
              </a:tr>
              <a:tr h="210579">
                <a:tc>
                  <a:txBody>
                    <a:bodyPr/>
                    <a:lstStyle/>
                    <a:p>
                      <a:pPr algn="l"/>
                      <a:r>
                        <a:rPr lang="it-IT" sz="1100" b="1">
                          <a:latin typeface="Arial"/>
                        </a:rPr>
                        <a:t>TOTALE URF</a:t>
                      </a:r>
                      <a:endParaRPr lang="it-IT" sz="1100">
                        <a:latin typeface="Arial"/>
                      </a:endParaRPr>
                    </a:p>
                  </a:txBody>
                  <a:tcPr anchor="ctr"/>
                </a:tc>
                <a:tc>
                  <a:txBody>
                    <a:bodyPr/>
                    <a:lstStyle/>
                    <a:p>
                      <a:pPr algn="l"/>
                      <a:r>
                        <a:rPr lang="it-IT" sz="1100">
                          <a:latin typeface="Arial"/>
                        </a:rPr>
                        <a:t>arrivi</a:t>
                      </a:r>
                    </a:p>
                  </a:txBody>
                  <a:tcPr anchor="ctr"/>
                </a:tc>
                <a:tc>
                  <a:txBody>
                    <a:bodyPr/>
                    <a:lstStyle/>
                    <a:p>
                      <a:pPr algn="r"/>
                      <a:r>
                        <a:rPr lang="it-IT" sz="1100" dirty="0">
                          <a:latin typeface="Arial"/>
                        </a:rPr>
                        <a:t>81.861</a:t>
                      </a:r>
                    </a:p>
                  </a:txBody>
                  <a:tcPr anchor="ctr"/>
                </a:tc>
                <a:tc>
                  <a:txBody>
                    <a:bodyPr/>
                    <a:lstStyle/>
                    <a:p>
                      <a:pPr algn="r"/>
                      <a:r>
                        <a:rPr lang="it-IT" sz="1100" dirty="0">
                          <a:latin typeface="Arial"/>
                        </a:rPr>
                        <a:t>94.576</a:t>
                      </a:r>
                    </a:p>
                  </a:txBody>
                  <a:tcPr anchor="ctr"/>
                </a:tc>
                <a:tc>
                  <a:txBody>
                    <a:bodyPr/>
                    <a:lstStyle/>
                    <a:p>
                      <a:pPr algn="r"/>
                      <a:r>
                        <a:rPr lang="it-IT" sz="1100" dirty="0">
                          <a:latin typeface="Arial"/>
                        </a:rPr>
                        <a:t>99.379</a:t>
                      </a:r>
                    </a:p>
                  </a:txBody>
                  <a:tcPr anchor="ctr"/>
                </a:tc>
                <a:tc>
                  <a:txBody>
                    <a:bodyPr/>
                    <a:lstStyle/>
                    <a:p>
                      <a:pPr algn="r"/>
                      <a:r>
                        <a:rPr lang="it-IT" sz="1100" dirty="0">
                          <a:latin typeface="Arial"/>
                        </a:rPr>
                        <a:t>17.518</a:t>
                      </a:r>
                    </a:p>
                  </a:txBody>
                  <a:tcPr anchor="ctr"/>
                </a:tc>
                <a:tc>
                  <a:txBody>
                    <a:bodyPr/>
                    <a:lstStyle/>
                    <a:p>
                      <a:pPr algn="r"/>
                      <a:r>
                        <a:rPr lang="it-IT" sz="1100" dirty="0">
                          <a:latin typeface="Arial"/>
                        </a:rPr>
                        <a:t>21,40%</a:t>
                      </a:r>
                    </a:p>
                  </a:txBody>
                  <a:tcPr anchor="ctr"/>
                </a:tc>
                <a:extLst>
                  <a:ext uri="{0D108BD9-81ED-4DB2-BD59-A6C34878D82A}">
                    <a16:rowId xmlns:a16="http://schemas.microsoft.com/office/drawing/2014/main" xmlns="" val="10011"/>
                  </a:ext>
                </a:extLst>
              </a:tr>
              <a:tr h="346835">
                <a:tc>
                  <a:txBody>
                    <a:bodyPr/>
                    <a:lstStyle/>
                    <a:p>
                      <a:pPr algn="l"/>
                      <a:r>
                        <a:rPr lang="it-IT" sz="1100" dirty="0">
                          <a:latin typeface="Arial"/>
                        </a:rPr>
                        <a:t/>
                      </a:r>
                      <a:br>
                        <a:rPr lang="it-IT" sz="1100" dirty="0">
                          <a:latin typeface="Arial"/>
                        </a:rPr>
                      </a:br>
                      <a:endParaRPr lang="it-IT" sz="1100" dirty="0">
                        <a:latin typeface="Arial"/>
                      </a:endParaRPr>
                    </a:p>
                  </a:txBody>
                  <a:tcPr anchor="ctr"/>
                </a:tc>
                <a:tc>
                  <a:txBody>
                    <a:bodyPr/>
                    <a:lstStyle/>
                    <a:p>
                      <a:pPr algn="l"/>
                      <a:r>
                        <a:rPr lang="it-IT" sz="1100">
                          <a:latin typeface="Arial"/>
                        </a:rPr>
                        <a:t>presenze</a:t>
                      </a:r>
                    </a:p>
                  </a:txBody>
                  <a:tcPr anchor="ctr"/>
                </a:tc>
                <a:tc>
                  <a:txBody>
                    <a:bodyPr/>
                    <a:lstStyle/>
                    <a:p>
                      <a:pPr algn="r"/>
                      <a:r>
                        <a:rPr lang="it-IT" sz="1100" dirty="0">
                          <a:latin typeface="Arial"/>
                        </a:rPr>
                        <a:t>206.490</a:t>
                      </a:r>
                    </a:p>
                  </a:txBody>
                  <a:tcPr anchor="ctr"/>
                </a:tc>
                <a:tc>
                  <a:txBody>
                    <a:bodyPr/>
                    <a:lstStyle/>
                    <a:p>
                      <a:pPr algn="r"/>
                      <a:r>
                        <a:rPr lang="it-IT" sz="1100" dirty="0">
                          <a:latin typeface="Arial"/>
                        </a:rPr>
                        <a:t>247.333</a:t>
                      </a:r>
                    </a:p>
                  </a:txBody>
                  <a:tcPr anchor="ctr"/>
                </a:tc>
                <a:tc>
                  <a:txBody>
                    <a:bodyPr/>
                    <a:lstStyle/>
                    <a:p>
                      <a:pPr algn="r"/>
                      <a:r>
                        <a:rPr lang="it-IT" sz="1100" dirty="0">
                          <a:latin typeface="Arial"/>
                        </a:rPr>
                        <a:t>268.310</a:t>
                      </a:r>
                    </a:p>
                  </a:txBody>
                  <a:tcPr anchor="ctr"/>
                </a:tc>
                <a:tc>
                  <a:txBody>
                    <a:bodyPr/>
                    <a:lstStyle/>
                    <a:p>
                      <a:pPr algn="r"/>
                      <a:r>
                        <a:rPr lang="it-IT" sz="1100" dirty="0">
                          <a:latin typeface="Arial"/>
                        </a:rPr>
                        <a:t>61.820</a:t>
                      </a:r>
                    </a:p>
                  </a:txBody>
                  <a:tcPr anchor="ctr"/>
                </a:tc>
                <a:tc>
                  <a:txBody>
                    <a:bodyPr/>
                    <a:lstStyle/>
                    <a:p>
                      <a:pPr algn="r"/>
                      <a:r>
                        <a:rPr lang="it-IT" sz="1100" dirty="0">
                          <a:latin typeface="Arial"/>
                        </a:rPr>
                        <a:t>29,94%</a:t>
                      </a:r>
                    </a:p>
                  </a:txBody>
                  <a:tcPr anchor="ctr"/>
                </a:tc>
                <a:extLst>
                  <a:ext uri="{0D108BD9-81ED-4DB2-BD59-A6C34878D82A}">
                    <a16:rowId xmlns:a16="http://schemas.microsoft.com/office/drawing/2014/main" xmlns="" val="10012"/>
                  </a:ext>
                </a:extLst>
              </a:tr>
            </a:tbl>
          </a:graphicData>
        </a:graphic>
      </p:graphicFrame>
      <p:sp>
        <p:nvSpPr>
          <p:cNvPr id="12" name="Segnaposto piè di pagina 11"/>
          <p:cNvSpPr>
            <a:spLocks noGrp="1"/>
          </p:cNvSpPr>
          <p:nvPr>
            <p:ph type="ftr" sz="quarter" idx="11"/>
          </p:nvPr>
        </p:nvSpPr>
        <p:spPr>
          <a:xfrm>
            <a:off x="320200" y="6492875"/>
            <a:ext cx="8368460" cy="365125"/>
          </a:xfrm>
        </p:spPr>
        <p:txBody>
          <a:bodyPr/>
          <a:lstStyle/>
          <a:p>
            <a:pPr>
              <a:defRPr/>
            </a:pPr>
            <a:r>
              <a:rPr lang="it-IT" sz="800" dirty="0"/>
              <a:t>Fonte: Delibera di Giunta dell'Unione della Romagna Faentina, Approvazione delle Linee di indirizzo per lo sviluppo turistico dell'Unione della Romagna Faentina per il triennio 2019-2021</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1828800"/>
            <a:ext cx="7772400" cy="4267200"/>
          </a:xfrm>
        </p:spPr>
        <p:txBody>
          <a:bodyPr>
            <a:normAutofit/>
          </a:bodyPr>
          <a:lstStyle/>
          <a:p>
            <a:pPr algn="ctr">
              <a:buNone/>
            </a:pPr>
            <a:r>
              <a:rPr lang="it-IT" sz="2800" dirty="0">
                <a:latin typeface="Arial" pitchFamily="34" charset="0"/>
                <a:cs typeface="Arial" pitchFamily="34" charset="0"/>
              </a:rPr>
              <a:t>INDICE </a:t>
            </a:r>
            <a:r>
              <a:rPr lang="it-IT" sz="2800" dirty="0" err="1">
                <a:latin typeface="Arial" pitchFamily="34" charset="0"/>
                <a:cs typeface="Arial" pitchFamily="34" charset="0"/>
              </a:rPr>
              <a:t>DI</a:t>
            </a:r>
            <a:r>
              <a:rPr lang="it-IT" sz="2800" dirty="0">
                <a:latin typeface="Arial" pitchFamily="34" charset="0"/>
                <a:cs typeface="Arial" pitchFamily="34" charset="0"/>
              </a:rPr>
              <a:t> PERMANENZA MEDIA</a:t>
            </a:r>
          </a:p>
          <a:p>
            <a:pPr>
              <a:buNone/>
            </a:pPr>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xmlns="" val="3043423159"/>
              </p:ext>
            </p:extLst>
          </p:nvPr>
        </p:nvGraphicFramePr>
        <p:xfrm>
          <a:off x="1524000" y="3060441"/>
          <a:ext cx="6096000" cy="2595880"/>
        </p:xfrm>
        <a:graphic>
          <a:graphicData uri="http://schemas.openxmlformats.org/drawingml/2006/table">
            <a:tbl>
              <a:tblPr firstRow="1" bandRow="1">
                <a:tableStyleId>{22838BEF-8BB2-4498-84A7-C5851F593DF1}</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r" fontAlgn="b"/>
                      <a:r>
                        <a:rPr lang="it-IT" sz="1000" u="none" strike="noStrike" dirty="0">
                          <a:latin typeface="Arial" pitchFamily="34" charset="0"/>
                          <a:cs typeface="Arial" pitchFamily="34" charset="0"/>
                        </a:rPr>
                        <a:t>2018</a:t>
                      </a:r>
                      <a:endParaRPr lang="it-IT" sz="1000" b="1" i="0" u="none" strike="noStrike" dirty="0">
                        <a:solidFill>
                          <a:srgbClr val="000000"/>
                        </a:solidFill>
                        <a:latin typeface="Arial" pitchFamily="34" charset="0"/>
                        <a:cs typeface="Arial" pitchFamily="34" charset="0"/>
                      </a:endParaRPr>
                    </a:p>
                  </a:txBody>
                  <a:tcPr marL="0" marR="0" marT="0" marB="0" anchor="b"/>
                </a:tc>
                <a:tc>
                  <a:txBody>
                    <a:bodyPr/>
                    <a:lstStyle/>
                    <a:p>
                      <a:pPr algn="l" fontAlgn="b"/>
                      <a:r>
                        <a:rPr lang="it-IT" sz="1000" u="none" strike="noStrike" dirty="0">
                          <a:latin typeface="Arial" pitchFamily="34" charset="0"/>
                          <a:cs typeface="Arial" pitchFamily="34" charset="0"/>
                        </a:rPr>
                        <a:t>arrivi</a:t>
                      </a:r>
                      <a:endParaRPr lang="it-IT" sz="1000" b="1" i="0" u="none" strike="noStrike" dirty="0">
                        <a:solidFill>
                          <a:srgbClr val="000000"/>
                        </a:solidFill>
                        <a:latin typeface="Arial" pitchFamily="34" charset="0"/>
                        <a:cs typeface="Arial" pitchFamily="34" charset="0"/>
                      </a:endParaRPr>
                    </a:p>
                  </a:txBody>
                  <a:tcPr marL="0" marR="0" marT="0" marB="0" anchor="b"/>
                </a:tc>
                <a:tc>
                  <a:txBody>
                    <a:bodyPr/>
                    <a:lstStyle/>
                    <a:p>
                      <a:pPr algn="l" fontAlgn="b"/>
                      <a:r>
                        <a:rPr lang="it-IT" sz="1000" u="none" strike="noStrike" dirty="0">
                          <a:latin typeface="Arial" pitchFamily="34" charset="0"/>
                          <a:cs typeface="Arial" pitchFamily="34" charset="0"/>
                        </a:rPr>
                        <a:t>presenze</a:t>
                      </a:r>
                      <a:endParaRPr lang="it-IT" sz="1000" b="1" i="0" u="none" strike="noStrike" dirty="0">
                        <a:solidFill>
                          <a:srgbClr val="000000"/>
                        </a:solidFill>
                        <a:latin typeface="Arial" pitchFamily="34" charset="0"/>
                        <a:cs typeface="Arial" pitchFamily="34" charset="0"/>
                      </a:endParaRPr>
                    </a:p>
                  </a:txBody>
                  <a:tcPr marL="0" marR="0" marT="0" marB="0" anchor="b"/>
                </a:tc>
                <a:tc>
                  <a:txBody>
                    <a:bodyPr/>
                    <a:lstStyle/>
                    <a:p>
                      <a:pPr algn="l" fontAlgn="b"/>
                      <a:r>
                        <a:rPr lang="it-IT" sz="1000" u="none" strike="noStrike" dirty="0" err="1">
                          <a:latin typeface="Arial" pitchFamily="34" charset="0"/>
                          <a:cs typeface="Arial" pitchFamily="34" charset="0"/>
                        </a:rPr>
                        <a:t>I.P.M.</a:t>
                      </a:r>
                      <a:endParaRPr lang="it-IT" sz="1000" b="1" i="0" u="none" strike="noStrike" dirty="0">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0"/>
                  </a:ext>
                </a:extLst>
              </a:tr>
              <a:tr h="370840">
                <a:tc>
                  <a:txBody>
                    <a:bodyPr/>
                    <a:lstStyle/>
                    <a:p>
                      <a:pPr algn="l" fontAlgn="b"/>
                      <a:r>
                        <a:rPr lang="it-IT" sz="1000" u="none" strike="noStrike">
                          <a:latin typeface="Arial" pitchFamily="34" charset="0"/>
                          <a:cs typeface="Arial" pitchFamily="34" charset="0"/>
                        </a:rPr>
                        <a:t>FAENZA</a:t>
                      </a:r>
                      <a:endParaRPr lang="it-IT" sz="1000" b="1" i="0" u="none" strike="noStrike">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60.338</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153.391</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2,542195631</a:t>
                      </a:r>
                      <a:endParaRPr lang="it-IT" sz="1000" b="0" i="0" u="none" strike="noStrike" dirty="0">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1"/>
                  </a:ext>
                </a:extLst>
              </a:tr>
              <a:tr h="370840">
                <a:tc>
                  <a:txBody>
                    <a:bodyPr/>
                    <a:lstStyle/>
                    <a:p>
                      <a:pPr algn="l" fontAlgn="b"/>
                      <a:r>
                        <a:rPr lang="it-IT" sz="1000" u="none" strike="noStrike">
                          <a:latin typeface="Arial" pitchFamily="34" charset="0"/>
                          <a:cs typeface="Arial" pitchFamily="34" charset="0"/>
                        </a:rPr>
                        <a:t>BRISIGHELLA</a:t>
                      </a:r>
                      <a:endParaRPr lang="it-IT" sz="1000" b="1" i="0" u="none" strike="noStrike">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17.309</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35.820</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2,069443642</a:t>
                      </a:r>
                      <a:endParaRPr lang="it-IT" sz="1000" b="0" i="0" u="none" strike="noStrike" dirty="0">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2"/>
                  </a:ext>
                </a:extLst>
              </a:tr>
              <a:tr h="370840">
                <a:tc>
                  <a:txBody>
                    <a:bodyPr/>
                    <a:lstStyle/>
                    <a:p>
                      <a:pPr algn="l" fontAlgn="b"/>
                      <a:r>
                        <a:rPr lang="it-IT" sz="1000" u="none" strike="noStrike">
                          <a:latin typeface="Arial" pitchFamily="34" charset="0"/>
                          <a:cs typeface="Arial" pitchFamily="34" charset="0"/>
                        </a:rPr>
                        <a:t>CASOLA VALSENIO</a:t>
                      </a:r>
                      <a:endParaRPr lang="it-IT" sz="1000" b="1" i="0" u="none" strike="noStrike">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3.227</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8.570</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a:latin typeface="Arial" pitchFamily="34" charset="0"/>
                          <a:cs typeface="Arial" pitchFamily="34" charset="0"/>
                        </a:rPr>
                        <a:t>2,655717385</a:t>
                      </a:r>
                      <a:endParaRPr lang="it-IT" sz="1000" b="0" i="0" u="none" strike="noStrike">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3"/>
                  </a:ext>
                </a:extLst>
              </a:tr>
              <a:tr h="370840">
                <a:tc>
                  <a:txBody>
                    <a:bodyPr/>
                    <a:lstStyle/>
                    <a:p>
                      <a:pPr algn="l" fontAlgn="b"/>
                      <a:r>
                        <a:rPr lang="it-IT" sz="1000" u="none" strike="noStrike">
                          <a:latin typeface="Arial" pitchFamily="34" charset="0"/>
                          <a:cs typeface="Arial" pitchFamily="34" charset="0"/>
                        </a:rPr>
                        <a:t>RIOLO TERME</a:t>
                      </a:r>
                      <a:endParaRPr lang="it-IT" sz="1000" b="1" i="0" u="none" strike="noStrike">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17.711</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69.043</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a:latin typeface="Arial" pitchFamily="34" charset="0"/>
                          <a:cs typeface="Arial" pitchFamily="34" charset="0"/>
                        </a:rPr>
                        <a:t>3,898311784</a:t>
                      </a:r>
                      <a:endParaRPr lang="it-IT" sz="1000" b="0" i="0" u="none" strike="noStrike">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4"/>
                  </a:ext>
                </a:extLst>
              </a:tr>
              <a:tr h="370840">
                <a:tc>
                  <a:txBody>
                    <a:bodyPr/>
                    <a:lstStyle/>
                    <a:p>
                      <a:pPr algn="l" fontAlgn="b"/>
                      <a:r>
                        <a:rPr lang="it-IT" sz="1000" u="none" strike="noStrike">
                          <a:latin typeface="Arial" pitchFamily="34" charset="0"/>
                          <a:cs typeface="Arial" pitchFamily="34" charset="0"/>
                        </a:rPr>
                        <a:t>SOLAROLO-CASTEL BOLOGNESE</a:t>
                      </a:r>
                      <a:endParaRPr lang="it-IT" sz="1000" b="1" i="0" u="none" strike="noStrike">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794</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1.486</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a:latin typeface="Arial" pitchFamily="34" charset="0"/>
                          <a:cs typeface="Arial" pitchFamily="34" charset="0"/>
                        </a:rPr>
                        <a:t>1,871536524</a:t>
                      </a:r>
                      <a:endParaRPr lang="it-IT" sz="1000" b="0" i="0" u="none" strike="noStrike">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5"/>
                  </a:ext>
                </a:extLst>
              </a:tr>
              <a:tr h="370840">
                <a:tc>
                  <a:txBody>
                    <a:bodyPr/>
                    <a:lstStyle/>
                    <a:p>
                      <a:pPr algn="l" fontAlgn="b"/>
                      <a:r>
                        <a:rPr lang="it-IT" sz="1000" u="none" strike="noStrike">
                          <a:latin typeface="Arial" pitchFamily="34" charset="0"/>
                          <a:cs typeface="Arial" pitchFamily="34" charset="0"/>
                        </a:rPr>
                        <a:t>TOTALE URF</a:t>
                      </a:r>
                      <a:endParaRPr lang="it-IT" sz="1000" b="1" i="0" u="none" strike="noStrike">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99.379</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268.310</a:t>
                      </a:r>
                      <a:endParaRPr lang="it-IT" sz="1000" b="0" i="0" u="none" strike="noStrike" dirty="0">
                        <a:solidFill>
                          <a:srgbClr val="000000"/>
                        </a:solidFill>
                        <a:latin typeface="Arial" pitchFamily="34" charset="0"/>
                        <a:cs typeface="Arial" pitchFamily="34" charset="0"/>
                      </a:endParaRPr>
                    </a:p>
                  </a:txBody>
                  <a:tcPr marL="0" marR="0" marT="0" marB="0" anchor="b"/>
                </a:tc>
                <a:tc>
                  <a:txBody>
                    <a:bodyPr/>
                    <a:lstStyle/>
                    <a:p>
                      <a:pPr algn="r" fontAlgn="b"/>
                      <a:r>
                        <a:rPr lang="it-IT" sz="1000" u="none" strike="noStrike" dirty="0">
                          <a:latin typeface="Arial" pitchFamily="34" charset="0"/>
                          <a:cs typeface="Arial" pitchFamily="34" charset="0"/>
                        </a:rPr>
                        <a:t>2,699866169</a:t>
                      </a:r>
                      <a:endParaRPr lang="it-IT" sz="1000" b="0" i="0" u="none" strike="noStrike" dirty="0">
                        <a:solidFill>
                          <a:srgbClr val="000000"/>
                        </a:solidFill>
                        <a:latin typeface="Arial" pitchFamily="34" charset="0"/>
                        <a:cs typeface="Arial" pitchFamily="34" charset="0"/>
                      </a:endParaRPr>
                    </a:p>
                  </a:txBody>
                  <a:tcPr marL="0" marR="0" marT="0" marB="0" anchor="b"/>
                </a:tc>
                <a:extLst>
                  <a:ext uri="{0D108BD9-81ED-4DB2-BD59-A6C34878D82A}">
                    <a16:rowId xmlns:a16="http://schemas.microsoft.com/office/drawing/2014/main" xmlns="" val="10006"/>
                  </a:ext>
                </a:extLst>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026" name="Picture 2"/>
          <p:cNvPicPr>
            <a:picLocks noGrp="1" noChangeAspect="1" noChangeArrowheads="1"/>
          </p:cNvPicPr>
          <p:nvPr>
            <p:ph/>
          </p:nvPr>
        </p:nvPicPr>
        <p:blipFill rotWithShape="1">
          <a:blip r:embed="rId8"/>
          <a:srcRect l="5206" t="6217" r="3269" b="-1348"/>
          <a:stretch/>
        </p:blipFill>
        <p:spPr bwMode="auto">
          <a:xfrm>
            <a:off x="1997768" y="2002233"/>
            <a:ext cx="5148464" cy="4587462"/>
          </a:xfrm>
          <a:prstGeom prst="rect">
            <a:avLst/>
          </a:prstGeom>
          <a:noFill/>
          <a:ln w="9525">
            <a:noFill/>
            <a:miter lim="800000"/>
            <a:headEnd/>
            <a:tailEnd/>
          </a:ln>
          <a:effectLst/>
        </p:spPr>
      </p:pic>
      <p:sp>
        <p:nvSpPr>
          <p:cNvPr id="9" name="Segnaposto piè di pagina 8"/>
          <p:cNvSpPr>
            <a:spLocks noGrp="1"/>
          </p:cNvSpPr>
          <p:nvPr>
            <p:ph type="ftr" sz="quarter" idx="11"/>
          </p:nvPr>
        </p:nvSpPr>
        <p:spPr>
          <a:xfrm>
            <a:off x="309748" y="6492875"/>
            <a:ext cx="8665180" cy="365125"/>
          </a:xfrm>
        </p:spPr>
        <p:txBody>
          <a:bodyPr/>
          <a:lstStyle/>
          <a:p>
            <a:pPr>
              <a:defRPr/>
            </a:pPr>
            <a:r>
              <a:rPr lang="it-IT" sz="800" dirty="0"/>
              <a:t>Fonte: Delibera di Giunta dell'Unione della Romagna Faentina, Approvazione delle Linee di indirizzo per lo sviluppo turistico dell'Unione della Romagna Faentina per il triennio 2019-2021</a:t>
            </a:r>
          </a:p>
        </p:txBody>
      </p:sp>
      <p:sp>
        <p:nvSpPr>
          <p:cNvPr id="2" name="CasellaDiTesto 1">
            <a:extLst>
              <a:ext uri="{FF2B5EF4-FFF2-40B4-BE49-F238E27FC236}">
                <a16:creationId xmlns:a16="http://schemas.microsoft.com/office/drawing/2014/main" xmlns="" id="{F8D94DB7-C1E8-2348-BAC2-8284EF99BE1E}"/>
              </a:ext>
            </a:extLst>
          </p:cNvPr>
          <p:cNvSpPr txBox="1"/>
          <p:nvPr/>
        </p:nvSpPr>
        <p:spPr>
          <a:xfrm>
            <a:off x="1025331" y="1486499"/>
            <a:ext cx="6953488" cy="461665"/>
          </a:xfrm>
          <a:prstGeom prst="rect">
            <a:avLst/>
          </a:prstGeom>
          <a:noFill/>
        </p:spPr>
        <p:txBody>
          <a:bodyPr wrap="square" rtlCol="0">
            <a:spAutoFit/>
          </a:bodyPr>
          <a:lstStyle/>
          <a:p>
            <a:pPr algn="ctr"/>
            <a:r>
              <a:rPr lang="it-IT"/>
              <a:t>PRESENZE TURISTI STRANIERI URF 2018</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2050" name="Picture 2"/>
          <p:cNvPicPr>
            <a:picLocks noGrp="1" noChangeAspect="1" noChangeArrowheads="1"/>
          </p:cNvPicPr>
          <p:nvPr>
            <p:ph/>
          </p:nvPr>
        </p:nvPicPr>
        <p:blipFill rotWithShape="1">
          <a:blip r:embed="rId8"/>
          <a:srcRect t="6601"/>
          <a:stretch/>
        </p:blipFill>
        <p:spPr bwMode="auto">
          <a:xfrm>
            <a:off x="1718365" y="2115036"/>
            <a:ext cx="5707270" cy="4488175"/>
          </a:xfrm>
          <a:prstGeom prst="rect">
            <a:avLst/>
          </a:prstGeom>
          <a:noFill/>
          <a:ln w="9525">
            <a:noFill/>
            <a:miter lim="800000"/>
            <a:headEnd/>
            <a:tailEnd/>
          </a:ln>
          <a:effectLst/>
        </p:spPr>
      </p:pic>
      <p:sp>
        <p:nvSpPr>
          <p:cNvPr id="10" name="Segnaposto piè di pagina 9"/>
          <p:cNvSpPr>
            <a:spLocks noGrp="1"/>
          </p:cNvSpPr>
          <p:nvPr>
            <p:ph type="ftr" sz="quarter" idx="11"/>
          </p:nvPr>
        </p:nvSpPr>
        <p:spPr>
          <a:xfrm>
            <a:off x="320200" y="6492875"/>
            <a:ext cx="8665180" cy="365125"/>
          </a:xfrm>
        </p:spPr>
        <p:txBody>
          <a:bodyPr/>
          <a:lstStyle/>
          <a:p>
            <a:pPr>
              <a:defRPr/>
            </a:pPr>
            <a:r>
              <a:rPr lang="it-IT" sz="800" dirty="0"/>
              <a:t>Fonte: Delibera di Giunta dell'Unione della Romagna Faentina, Approvazione delle Linee di indirizzo per lo sviluppo turistico dell'Unione della Romagna Faentina per il triennio 2019-2021</a:t>
            </a:r>
          </a:p>
        </p:txBody>
      </p:sp>
      <p:sp>
        <p:nvSpPr>
          <p:cNvPr id="2" name="CasellaDiTesto 1">
            <a:extLst>
              <a:ext uri="{FF2B5EF4-FFF2-40B4-BE49-F238E27FC236}">
                <a16:creationId xmlns:a16="http://schemas.microsoft.com/office/drawing/2014/main" xmlns="" id="{05B0C5DD-61AB-5340-8DAB-9F68BA256DD1}"/>
              </a:ext>
            </a:extLst>
          </p:cNvPr>
          <p:cNvSpPr txBox="1"/>
          <p:nvPr/>
        </p:nvSpPr>
        <p:spPr>
          <a:xfrm rot="10800000" flipV="1">
            <a:off x="1991985" y="1368981"/>
            <a:ext cx="5160030" cy="461665"/>
          </a:xfrm>
          <a:prstGeom prst="rect">
            <a:avLst/>
          </a:prstGeom>
          <a:noFill/>
        </p:spPr>
        <p:txBody>
          <a:bodyPr wrap="square" rtlCol="0">
            <a:spAutoFit/>
          </a:bodyPr>
          <a:lstStyle/>
          <a:p>
            <a:pPr algn="l"/>
            <a:r>
              <a:rPr lang="it-IT"/>
              <a:t>PRESENZE TURISTI ITALIANI URF 2018</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a:xfrm>
            <a:off x="457200" y="1600201"/>
            <a:ext cx="8049802" cy="695130"/>
          </a:xfrm>
        </p:spPr>
        <p:txBody>
          <a:bodyPr>
            <a:normAutofit/>
          </a:bodyPr>
          <a:lstStyle/>
          <a:p>
            <a:pPr algn="ctr">
              <a:buNone/>
            </a:pPr>
            <a:r>
              <a:rPr lang="it-IT" sz="2800" dirty="0">
                <a:latin typeface="Arial" pitchFamily="34" charset="0"/>
                <a:cs typeface="Arial" pitchFamily="34" charset="0"/>
              </a:rPr>
              <a:t>IF – IMOLA FAENZA TOURISM COMPANY</a:t>
            </a:r>
          </a:p>
          <a:p>
            <a:pPr algn="ctr">
              <a:buNone/>
            </a:pPr>
            <a:endParaRPr lang="it-IT" sz="2800" dirty="0">
              <a:latin typeface="Arial" pitchFamily="34" charset="0"/>
              <a:cs typeface="Arial" pitchFamily="34" charset="0"/>
            </a:endParaRPr>
          </a:p>
          <a:p>
            <a:pPr algn="ctr">
              <a:buNone/>
            </a:pPr>
            <a:endParaRPr lang="it-IT" sz="2800" dirty="0">
              <a:latin typeface="Arial" pitchFamily="34" charset="0"/>
              <a:cs typeface="Arial" pitchFamily="34" charset="0"/>
            </a:endParaRPr>
          </a:p>
          <a:p>
            <a:pPr>
              <a:buNone/>
            </a:pPr>
            <a:endParaRPr lang="it-IT" sz="2800" dirty="0">
              <a:latin typeface="Arial" pitchFamily="34" charset="0"/>
              <a:cs typeface="Arial"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200" y="198259"/>
            <a:ext cx="1736413" cy="1060386"/>
          </a:xfrm>
          <a:prstGeom prst="rect">
            <a:avLst/>
          </a:prstGeom>
        </p:spPr>
      </p:pic>
      <p:cxnSp>
        <p:nvCxnSpPr>
          <p:cNvPr id="4" name="Connettore 1 3"/>
          <p:cNvCxnSpPr/>
          <p:nvPr/>
        </p:nvCxnSpPr>
        <p:spPr>
          <a:xfrm>
            <a:off x="430306" y="1355464"/>
            <a:ext cx="814353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9628" y="194704"/>
            <a:ext cx="1739055" cy="1062000"/>
          </a:xfrm>
          <a:prstGeom prst="rect">
            <a:avLst/>
          </a:prstGeom>
        </p:spPr>
      </p:pic>
      <p:pic>
        <p:nvPicPr>
          <p:cNvPr id="6" name="Immagine 5"/>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700248" y="334042"/>
            <a:ext cx="806754" cy="791627"/>
          </a:xfrm>
          <a:prstGeom prst="rect">
            <a:avLst/>
          </a:prstGeom>
        </p:spPr>
      </p:pic>
      <p:pic>
        <p:nvPicPr>
          <p:cNvPr id="7" name="Immagine 6">
            <a:extLst>
              <a:ext uri="{FF2B5EF4-FFF2-40B4-BE49-F238E27FC236}">
                <a16:creationId xmlns:a16="http://schemas.microsoft.com/office/drawing/2014/main" xmlns="" id="{C41C5A27-C52C-784B-B50E-DE7FC4DCAD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10861" y="108715"/>
            <a:ext cx="2731477" cy="1260266"/>
          </a:xfrm>
          <a:prstGeom prst="rect">
            <a:avLst/>
          </a:prstGeom>
        </p:spPr>
      </p:pic>
      <p:pic>
        <p:nvPicPr>
          <p:cNvPr id="14" name="Immagine 9">
            <a:hlinkClick r:id="rId8"/>
            <a:extLst>
              <a:ext uri="{FF2B5EF4-FFF2-40B4-BE49-F238E27FC236}">
                <a16:creationId xmlns:a16="http://schemas.microsoft.com/office/drawing/2014/main" xmlns="" id="{CF1FE589-3744-1D4D-AD86-FF95C137F739}"/>
              </a:ext>
            </a:extLst>
          </p:cNvPr>
          <p:cNvPicPr>
            <a:picLocks noGrp="1" noChangeAspect="1"/>
          </p:cNvPicPr>
          <p:nvPr>
            <p:ph sz="half" idx="2"/>
          </p:nvPr>
        </p:nvPicPr>
        <p:blipFill>
          <a:blip r:embed="rId9">
            <a:extLst>
              <a:ext uri="{28A0092B-C50C-407E-A947-70E740481C1C}">
                <a14:useLocalDpi xmlns:a14="http://schemas.microsoft.com/office/drawing/2010/main" xmlns="" val="0"/>
              </a:ext>
            </a:extLst>
          </a:blip>
          <a:stretch>
            <a:fillRect/>
          </a:stretch>
        </p:blipFill>
        <p:spPr>
          <a:xfrm>
            <a:off x="5293512" y="2481943"/>
            <a:ext cx="3059155" cy="3644220"/>
          </a:xfrm>
          <a:prstGeom prst="rect">
            <a:avLst/>
          </a:prstGeom>
        </p:spPr>
      </p:pic>
      <p:sp>
        <p:nvSpPr>
          <p:cNvPr id="15" name="CasellaDiTesto 14"/>
          <p:cNvSpPr txBox="1"/>
          <p:nvPr/>
        </p:nvSpPr>
        <p:spPr>
          <a:xfrm>
            <a:off x="320200" y="3069771"/>
            <a:ext cx="4587702" cy="2308324"/>
          </a:xfrm>
          <a:prstGeom prst="rect">
            <a:avLst/>
          </a:prstGeom>
          <a:noFill/>
        </p:spPr>
        <p:txBody>
          <a:bodyPr wrap="square" rtlCol="0">
            <a:spAutoFit/>
          </a:bodyPr>
          <a:lstStyle/>
          <a:p>
            <a:r>
              <a:rPr lang="it-IT" dirty="0" smtClean="0">
                <a:latin typeface="Arial" pitchFamily="34" charset="0"/>
                <a:cs typeface="Arial" pitchFamily="34" charset="0"/>
              </a:rPr>
              <a:t>La promo commercializzazione turistica e la gestione degli uffici di informazione turistica dell’Unione della Romagna Faentina sono affidate a IF – Imola Faenza </a:t>
            </a:r>
            <a:r>
              <a:rPr lang="it-IT" dirty="0" err="1" smtClean="0">
                <a:latin typeface="Arial" pitchFamily="34" charset="0"/>
                <a:cs typeface="Arial" pitchFamily="34" charset="0"/>
              </a:rPr>
              <a:t>Tourism</a:t>
            </a:r>
            <a:r>
              <a:rPr lang="it-IT" dirty="0" smtClean="0">
                <a:latin typeface="Arial" pitchFamily="34" charset="0"/>
                <a:cs typeface="Arial" pitchFamily="34" charset="0"/>
              </a:rPr>
              <a:t> Company</a:t>
            </a:r>
            <a:endParaRPr lang="it-IT"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avatta ner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zione3" id="{3D30FDE2-4C63-5040-A766-52C20E380C6A}" vid="{3B181340-F1B8-B240-A3E3-1D5D38438C5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Masterturismoculturale-ProjectWork2016</Template>
  <TotalTime>300</TotalTime>
  <Words>2644</Words>
  <Application>Microsoft Office PowerPoint</Application>
  <PresentationFormat>Presentazione su schermo (4:3)</PresentationFormat>
  <Paragraphs>270</Paragraphs>
  <Slides>25</Slides>
  <Notes>21</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Default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GRAZIE PER L’ATTENZIONE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IN  PROMOZIONE TURISTICA  E GESTIONE DEI BENI E  DEGLI EVENTI CULTURALI </dc:title>
  <dc:creator>Utente di Microsoft Office</dc:creator>
  <cp:lastModifiedBy>Microsoft</cp:lastModifiedBy>
  <cp:revision>35</cp:revision>
  <dcterms:created xsi:type="dcterms:W3CDTF">2016-11-07T13:57:03Z</dcterms:created>
  <dcterms:modified xsi:type="dcterms:W3CDTF">2019-11-23T14:09:53Z</dcterms:modified>
</cp:coreProperties>
</file>